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2"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5A5E22-4520-D81F-B600-A5D8072848BC}" v="556" dt="2022-11-28T12:48:45.056"/>
    <p1510:client id="{4E06B2C6-A194-4A54-ABDC-A9A2D0101AD8}" v="228" dt="2022-11-27T13:53:15.5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snapToGrid="0">
      <p:cViewPr varScale="1">
        <p:scale>
          <a:sx n="86" d="100"/>
          <a:sy n="86" d="100"/>
        </p:scale>
        <p:origin x="6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03492C-5D63-453A-A934-7580F218CC8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1FC82D4-2E9E-4463-9A4D-C716B28C5C2E}">
      <dgm:prSet/>
      <dgm:spPr/>
      <dgm:t>
        <a:bodyPr/>
        <a:lstStyle/>
        <a:p>
          <a:r>
            <a:rPr lang="tr-TR" b="1" i="0" dirty="0"/>
            <a:t>Taslak planlama</a:t>
          </a:r>
          <a:r>
            <a:rPr lang="tr-TR" dirty="0"/>
            <a:t> - projenin genel amaçları belirlenir ve tasarımı yapılır. </a:t>
          </a:r>
          <a:endParaRPr lang="en-US" dirty="0"/>
        </a:p>
      </dgm:t>
    </dgm:pt>
    <dgm:pt modelId="{F7B5699D-480F-4CE9-86C6-2411A6E127AE}" type="parTrans" cxnId="{0720E4D9-539A-4E0D-BDB1-86EAC9B61C74}">
      <dgm:prSet/>
      <dgm:spPr/>
      <dgm:t>
        <a:bodyPr/>
        <a:lstStyle/>
        <a:p>
          <a:endParaRPr lang="en-US"/>
        </a:p>
      </dgm:t>
    </dgm:pt>
    <dgm:pt modelId="{318D90EB-70A1-4ECC-95E1-1A3BDCD15B47}" type="sibTrans" cxnId="{0720E4D9-539A-4E0D-BDB1-86EAC9B61C74}">
      <dgm:prSet/>
      <dgm:spPr/>
      <dgm:t>
        <a:bodyPr/>
        <a:lstStyle/>
        <a:p>
          <a:endParaRPr lang="en-US"/>
        </a:p>
      </dgm:t>
    </dgm:pt>
    <dgm:pt modelId="{DAC81A24-2E65-4EFC-A92E-4842EAA1A3A8}">
      <dgm:prSet/>
      <dgm:spPr/>
      <dgm:t>
        <a:bodyPr/>
        <a:lstStyle/>
        <a:p>
          <a:r>
            <a:rPr lang="tr-TR" b="1" dirty="0"/>
            <a:t>Hızlı koşma döngüsü</a:t>
          </a:r>
          <a:r>
            <a:rPr lang="tr-TR" dirty="0"/>
            <a:t> – her döngüde sistemin bir artışı gerçekleştirilir. </a:t>
          </a:r>
          <a:endParaRPr lang="en-US" dirty="0"/>
        </a:p>
      </dgm:t>
    </dgm:pt>
    <dgm:pt modelId="{36A5A0AD-6854-4AE3-A731-9290D1F9FC7D}" type="parTrans" cxnId="{921A1154-8DB6-49A2-A462-F00862980ACB}">
      <dgm:prSet/>
      <dgm:spPr/>
      <dgm:t>
        <a:bodyPr/>
        <a:lstStyle/>
        <a:p>
          <a:endParaRPr lang="en-US"/>
        </a:p>
      </dgm:t>
    </dgm:pt>
    <dgm:pt modelId="{60AC4F32-1EC5-409C-A0E7-71DFD31CC50D}" type="sibTrans" cxnId="{921A1154-8DB6-49A2-A462-F00862980ACB}">
      <dgm:prSet/>
      <dgm:spPr/>
      <dgm:t>
        <a:bodyPr/>
        <a:lstStyle/>
        <a:p>
          <a:endParaRPr lang="en-US"/>
        </a:p>
      </dgm:t>
    </dgm:pt>
    <dgm:pt modelId="{6AEEB55D-6E29-4E20-945C-7FF0C2E5FE4E}">
      <dgm:prSet/>
      <dgm:spPr/>
      <dgm:t>
        <a:bodyPr/>
        <a:lstStyle/>
        <a:p>
          <a:r>
            <a:rPr lang="tr-TR" b="1" dirty="0"/>
            <a:t>Proje kapatma</a:t>
          </a:r>
          <a:r>
            <a:rPr lang="tr-TR" dirty="0"/>
            <a:t> – proje toparlanır, gerekli dokümanlar (yardım dokümanı, kullanma kılavuzu, vb.) tamamlanır, projeden öğrenilen dersler değerlendirilir. </a:t>
          </a:r>
          <a:endParaRPr lang="en-US" dirty="0"/>
        </a:p>
      </dgm:t>
    </dgm:pt>
    <dgm:pt modelId="{11B92787-C6F1-4680-ADB6-8946F0567F9A}" type="parTrans" cxnId="{EE66994B-1715-4BF1-9C45-6F73E0B4B12B}">
      <dgm:prSet/>
      <dgm:spPr/>
      <dgm:t>
        <a:bodyPr/>
        <a:lstStyle/>
        <a:p>
          <a:endParaRPr lang="en-US"/>
        </a:p>
      </dgm:t>
    </dgm:pt>
    <dgm:pt modelId="{53B7ABFC-D674-4568-A013-9D9CB6519B41}" type="sibTrans" cxnId="{EE66994B-1715-4BF1-9C45-6F73E0B4B12B}">
      <dgm:prSet/>
      <dgm:spPr/>
      <dgm:t>
        <a:bodyPr/>
        <a:lstStyle/>
        <a:p>
          <a:endParaRPr lang="en-US"/>
        </a:p>
      </dgm:t>
    </dgm:pt>
    <dgm:pt modelId="{51ABA362-9FDA-412E-B84A-8F827423B980}" type="pres">
      <dgm:prSet presAssocID="{9D03492C-5D63-453A-A934-7580F218CC8B}" presName="root" presStyleCnt="0">
        <dgm:presLayoutVars>
          <dgm:dir/>
          <dgm:resizeHandles val="exact"/>
        </dgm:presLayoutVars>
      </dgm:prSet>
      <dgm:spPr/>
    </dgm:pt>
    <dgm:pt modelId="{AFFE3254-EC19-4152-BF3E-FE1215201488}" type="pres">
      <dgm:prSet presAssocID="{11FC82D4-2E9E-4463-9A4D-C716B28C5C2E}" presName="compNode" presStyleCnt="0"/>
      <dgm:spPr/>
    </dgm:pt>
    <dgm:pt modelId="{6BBE89AC-FA1F-472E-8C07-CDD7CFD34935}" type="pres">
      <dgm:prSet presAssocID="{11FC82D4-2E9E-4463-9A4D-C716B28C5C2E}" presName="bgRect" presStyleLbl="bgShp" presStyleIdx="0" presStyleCnt="3"/>
      <dgm:spPr/>
    </dgm:pt>
    <dgm:pt modelId="{83409ED8-AA85-454A-9E73-8CF8457D926B}" type="pres">
      <dgm:prSet presAssocID="{11FC82D4-2E9E-4463-9A4D-C716B28C5C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thly calendar"/>
        </a:ext>
      </dgm:extLst>
    </dgm:pt>
    <dgm:pt modelId="{72A3CBB9-5A42-4514-B9F6-6B339D4A097F}" type="pres">
      <dgm:prSet presAssocID="{11FC82D4-2E9E-4463-9A4D-C716B28C5C2E}" presName="spaceRect" presStyleCnt="0"/>
      <dgm:spPr/>
    </dgm:pt>
    <dgm:pt modelId="{C4EE4602-15B8-42BF-B3E5-DBECACAFEFEB}" type="pres">
      <dgm:prSet presAssocID="{11FC82D4-2E9E-4463-9A4D-C716B28C5C2E}" presName="parTx" presStyleLbl="revTx" presStyleIdx="0" presStyleCnt="3">
        <dgm:presLayoutVars>
          <dgm:chMax val="0"/>
          <dgm:chPref val="0"/>
        </dgm:presLayoutVars>
      </dgm:prSet>
      <dgm:spPr/>
    </dgm:pt>
    <dgm:pt modelId="{5E2CF26E-DB22-4FA2-A360-15951825873D}" type="pres">
      <dgm:prSet presAssocID="{318D90EB-70A1-4ECC-95E1-1A3BDCD15B47}" presName="sibTrans" presStyleCnt="0"/>
      <dgm:spPr/>
    </dgm:pt>
    <dgm:pt modelId="{78607084-19AD-4041-A389-B90B3B66844B}" type="pres">
      <dgm:prSet presAssocID="{DAC81A24-2E65-4EFC-A92E-4842EAA1A3A8}" presName="compNode" presStyleCnt="0"/>
      <dgm:spPr/>
    </dgm:pt>
    <dgm:pt modelId="{D4A807E9-226D-43FF-9852-9E6EF8F96096}" type="pres">
      <dgm:prSet presAssocID="{DAC81A24-2E65-4EFC-A92E-4842EAA1A3A8}" presName="bgRect" presStyleLbl="bgShp" presStyleIdx="1" presStyleCnt="3"/>
      <dgm:spPr/>
    </dgm:pt>
    <dgm:pt modelId="{4D451FD5-A0E8-4E0D-A00E-5CC2FDA5260C}" type="pres">
      <dgm:prSet presAssocID="{DAC81A24-2E65-4EFC-A92E-4842EAA1A3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d Bump"/>
        </a:ext>
      </dgm:extLst>
    </dgm:pt>
    <dgm:pt modelId="{3B51FBB4-FE0B-4A38-BD5F-7A7C8D0C8B19}" type="pres">
      <dgm:prSet presAssocID="{DAC81A24-2E65-4EFC-A92E-4842EAA1A3A8}" presName="spaceRect" presStyleCnt="0"/>
      <dgm:spPr/>
    </dgm:pt>
    <dgm:pt modelId="{53650687-2623-46D8-9CA3-16748DF01719}" type="pres">
      <dgm:prSet presAssocID="{DAC81A24-2E65-4EFC-A92E-4842EAA1A3A8}" presName="parTx" presStyleLbl="revTx" presStyleIdx="1" presStyleCnt="3">
        <dgm:presLayoutVars>
          <dgm:chMax val="0"/>
          <dgm:chPref val="0"/>
        </dgm:presLayoutVars>
      </dgm:prSet>
      <dgm:spPr/>
    </dgm:pt>
    <dgm:pt modelId="{C7ED4776-2254-46B0-8B18-81F306683279}" type="pres">
      <dgm:prSet presAssocID="{60AC4F32-1EC5-409C-A0E7-71DFD31CC50D}" presName="sibTrans" presStyleCnt="0"/>
      <dgm:spPr/>
    </dgm:pt>
    <dgm:pt modelId="{3F577508-F5E7-42EF-96F8-DE775C817B44}" type="pres">
      <dgm:prSet presAssocID="{6AEEB55D-6E29-4E20-945C-7FF0C2E5FE4E}" presName="compNode" presStyleCnt="0"/>
      <dgm:spPr/>
    </dgm:pt>
    <dgm:pt modelId="{7F270D1E-E0C3-46EA-9FA6-03FF0AE32789}" type="pres">
      <dgm:prSet presAssocID="{6AEEB55D-6E29-4E20-945C-7FF0C2E5FE4E}" presName="bgRect" presStyleLbl="bgShp" presStyleIdx="2" presStyleCnt="3"/>
      <dgm:spPr/>
    </dgm:pt>
    <dgm:pt modelId="{B9CF348D-AEF8-49BA-BD50-E3BBEE7DB127}" type="pres">
      <dgm:prSet presAssocID="{6AEEB55D-6E29-4E20-945C-7FF0C2E5FE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ontrol listesi"/>
        </a:ext>
      </dgm:extLst>
    </dgm:pt>
    <dgm:pt modelId="{63042C6B-60D6-448E-AD87-FADB538C2E37}" type="pres">
      <dgm:prSet presAssocID="{6AEEB55D-6E29-4E20-945C-7FF0C2E5FE4E}" presName="spaceRect" presStyleCnt="0"/>
      <dgm:spPr/>
    </dgm:pt>
    <dgm:pt modelId="{61B18887-296A-4F67-8878-AF7A9E4B92D3}" type="pres">
      <dgm:prSet presAssocID="{6AEEB55D-6E29-4E20-945C-7FF0C2E5FE4E}" presName="parTx" presStyleLbl="revTx" presStyleIdx="2" presStyleCnt="3">
        <dgm:presLayoutVars>
          <dgm:chMax val="0"/>
          <dgm:chPref val="0"/>
        </dgm:presLayoutVars>
      </dgm:prSet>
      <dgm:spPr/>
    </dgm:pt>
  </dgm:ptLst>
  <dgm:cxnLst>
    <dgm:cxn modelId="{627F0309-5F9E-4E18-BFFD-C91D99589442}" type="presOf" srcId="{9D03492C-5D63-453A-A934-7580F218CC8B}" destId="{51ABA362-9FDA-412E-B84A-8F827423B980}" srcOrd="0" destOrd="0" presId="urn:microsoft.com/office/officeart/2018/2/layout/IconVerticalSolidList"/>
    <dgm:cxn modelId="{EEE87D68-E5E5-458C-9BA0-56AA23D537FA}" type="presOf" srcId="{DAC81A24-2E65-4EFC-A92E-4842EAA1A3A8}" destId="{53650687-2623-46D8-9CA3-16748DF01719}" srcOrd="0" destOrd="0" presId="urn:microsoft.com/office/officeart/2018/2/layout/IconVerticalSolidList"/>
    <dgm:cxn modelId="{EE66994B-1715-4BF1-9C45-6F73E0B4B12B}" srcId="{9D03492C-5D63-453A-A934-7580F218CC8B}" destId="{6AEEB55D-6E29-4E20-945C-7FF0C2E5FE4E}" srcOrd="2" destOrd="0" parTransId="{11B92787-C6F1-4680-ADB6-8946F0567F9A}" sibTransId="{53B7ABFC-D674-4568-A013-9D9CB6519B41}"/>
    <dgm:cxn modelId="{16B9A26F-2AD9-468C-9F34-5225F950107C}" type="presOf" srcId="{11FC82D4-2E9E-4463-9A4D-C716B28C5C2E}" destId="{C4EE4602-15B8-42BF-B3E5-DBECACAFEFEB}" srcOrd="0" destOrd="0" presId="urn:microsoft.com/office/officeart/2018/2/layout/IconVerticalSolidList"/>
    <dgm:cxn modelId="{921A1154-8DB6-49A2-A462-F00862980ACB}" srcId="{9D03492C-5D63-453A-A934-7580F218CC8B}" destId="{DAC81A24-2E65-4EFC-A92E-4842EAA1A3A8}" srcOrd="1" destOrd="0" parTransId="{36A5A0AD-6854-4AE3-A731-9290D1F9FC7D}" sibTransId="{60AC4F32-1EC5-409C-A0E7-71DFD31CC50D}"/>
    <dgm:cxn modelId="{0720E4D9-539A-4E0D-BDB1-86EAC9B61C74}" srcId="{9D03492C-5D63-453A-A934-7580F218CC8B}" destId="{11FC82D4-2E9E-4463-9A4D-C716B28C5C2E}" srcOrd="0" destOrd="0" parTransId="{F7B5699D-480F-4CE9-86C6-2411A6E127AE}" sibTransId="{318D90EB-70A1-4ECC-95E1-1A3BDCD15B47}"/>
    <dgm:cxn modelId="{840B71DF-7697-40E5-A957-FD556266968F}" type="presOf" srcId="{6AEEB55D-6E29-4E20-945C-7FF0C2E5FE4E}" destId="{61B18887-296A-4F67-8878-AF7A9E4B92D3}" srcOrd="0" destOrd="0" presId="urn:microsoft.com/office/officeart/2018/2/layout/IconVerticalSolidList"/>
    <dgm:cxn modelId="{B79474BE-C377-4ACA-8EE6-941C45226C19}" type="presParOf" srcId="{51ABA362-9FDA-412E-B84A-8F827423B980}" destId="{AFFE3254-EC19-4152-BF3E-FE1215201488}" srcOrd="0" destOrd="0" presId="urn:microsoft.com/office/officeart/2018/2/layout/IconVerticalSolidList"/>
    <dgm:cxn modelId="{7A8F6D76-618C-490F-BD19-0D11138D1724}" type="presParOf" srcId="{AFFE3254-EC19-4152-BF3E-FE1215201488}" destId="{6BBE89AC-FA1F-472E-8C07-CDD7CFD34935}" srcOrd="0" destOrd="0" presId="urn:microsoft.com/office/officeart/2018/2/layout/IconVerticalSolidList"/>
    <dgm:cxn modelId="{DC076A6D-CF6C-431F-8A01-7011B21DCF58}" type="presParOf" srcId="{AFFE3254-EC19-4152-BF3E-FE1215201488}" destId="{83409ED8-AA85-454A-9E73-8CF8457D926B}" srcOrd="1" destOrd="0" presId="urn:microsoft.com/office/officeart/2018/2/layout/IconVerticalSolidList"/>
    <dgm:cxn modelId="{E7F80784-D1BB-4562-8AE3-9E8657F00AFC}" type="presParOf" srcId="{AFFE3254-EC19-4152-BF3E-FE1215201488}" destId="{72A3CBB9-5A42-4514-B9F6-6B339D4A097F}" srcOrd="2" destOrd="0" presId="urn:microsoft.com/office/officeart/2018/2/layout/IconVerticalSolidList"/>
    <dgm:cxn modelId="{0778D5AC-62D6-41DF-9B93-B20FE123BAAD}" type="presParOf" srcId="{AFFE3254-EC19-4152-BF3E-FE1215201488}" destId="{C4EE4602-15B8-42BF-B3E5-DBECACAFEFEB}" srcOrd="3" destOrd="0" presId="urn:microsoft.com/office/officeart/2018/2/layout/IconVerticalSolidList"/>
    <dgm:cxn modelId="{F80BD775-7E4D-46CD-AF39-84FCFB965766}" type="presParOf" srcId="{51ABA362-9FDA-412E-B84A-8F827423B980}" destId="{5E2CF26E-DB22-4FA2-A360-15951825873D}" srcOrd="1" destOrd="0" presId="urn:microsoft.com/office/officeart/2018/2/layout/IconVerticalSolidList"/>
    <dgm:cxn modelId="{932133AD-D3FF-4E6D-9639-16AE8F6D8D0B}" type="presParOf" srcId="{51ABA362-9FDA-412E-B84A-8F827423B980}" destId="{78607084-19AD-4041-A389-B90B3B66844B}" srcOrd="2" destOrd="0" presId="urn:microsoft.com/office/officeart/2018/2/layout/IconVerticalSolidList"/>
    <dgm:cxn modelId="{C2AC21C2-94DD-464A-9728-48C00114121A}" type="presParOf" srcId="{78607084-19AD-4041-A389-B90B3B66844B}" destId="{D4A807E9-226D-43FF-9852-9E6EF8F96096}" srcOrd="0" destOrd="0" presId="urn:microsoft.com/office/officeart/2018/2/layout/IconVerticalSolidList"/>
    <dgm:cxn modelId="{C9A64582-24D6-445A-B589-AA34889E0C23}" type="presParOf" srcId="{78607084-19AD-4041-A389-B90B3B66844B}" destId="{4D451FD5-A0E8-4E0D-A00E-5CC2FDA5260C}" srcOrd="1" destOrd="0" presId="urn:microsoft.com/office/officeart/2018/2/layout/IconVerticalSolidList"/>
    <dgm:cxn modelId="{A9AF2F81-478F-4821-9026-2FC139A6623B}" type="presParOf" srcId="{78607084-19AD-4041-A389-B90B3B66844B}" destId="{3B51FBB4-FE0B-4A38-BD5F-7A7C8D0C8B19}" srcOrd="2" destOrd="0" presId="urn:microsoft.com/office/officeart/2018/2/layout/IconVerticalSolidList"/>
    <dgm:cxn modelId="{1CD6BD96-94A9-4B06-AA32-01D70DC2FEB5}" type="presParOf" srcId="{78607084-19AD-4041-A389-B90B3B66844B}" destId="{53650687-2623-46D8-9CA3-16748DF01719}" srcOrd="3" destOrd="0" presId="urn:microsoft.com/office/officeart/2018/2/layout/IconVerticalSolidList"/>
    <dgm:cxn modelId="{DCE55F26-7E1E-4053-9539-C466B390F643}" type="presParOf" srcId="{51ABA362-9FDA-412E-B84A-8F827423B980}" destId="{C7ED4776-2254-46B0-8B18-81F306683279}" srcOrd="3" destOrd="0" presId="urn:microsoft.com/office/officeart/2018/2/layout/IconVerticalSolidList"/>
    <dgm:cxn modelId="{941DAD1F-A784-47BC-819F-0D7CF14B5C49}" type="presParOf" srcId="{51ABA362-9FDA-412E-B84A-8F827423B980}" destId="{3F577508-F5E7-42EF-96F8-DE775C817B44}" srcOrd="4" destOrd="0" presId="urn:microsoft.com/office/officeart/2018/2/layout/IconVerticalSolidList"/>
    <dgm:cxn modelId="{6D6A9AA3-10C4-4C4A-9260-8B28F993DE8C}" type="presParOf" srcId="{3F577508-F5E7-42EF-96F8-DE775C817B44}" destId="{7F270D1E-E0C3-46EA-9FA6-03FF0AE32789}" srcOrd="0" destOrd="0" presId="urn:microsoft.com/office/officeart/2018/2/layout/IconVerticalSolidList"/>
    <dgm:cxn modelId="{3C4824EA-1EF9-4BB9-884A-568259B14BDF}" type="presParOf" srcId="{3F577508-F5E7-42EF-96F8-DE775C817B44}" destId="{B9CF348D-AEF8-49BA-BD50-E3BBEE7DB127}" srcOrd="1" destOrd="0" presId="urn:microsoft.com/office/officeart/2018/2/layout/IconVerticalSolidList"/>
    <dgm:cxn modelId="{1B098870-55D8-4013-8256-0ABE4E3265C9}" type="presParOf" srcId="{3F577508-F5E7-42EF-96F8-DE775C817B44}" destId="{63042C6B-60D6-448E-AD87-FADB538C2E37}" srcOrd="2" destOrd="0" presId="urn:microsoft.com/office/officeart/2018/2/layout/IconVerticalSolidList"/>
    <dgm:cxn modelId="{22B1DE17-4AA3-4A0A-B654-29878A1682BB}" type="presParOf" srcId="{3F577508-F5E7-42EF-96F8-DE775C817B44}" destId="{61B18887-296A-4F67-8878-AF7A9E4B92D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FCE627-C2BA-4ABA-B480-4626B7D70FC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A73637C-3116-496C-8764-F013ABF85F3E}">
      <dgm:prSet/>
      <dgm:spPr/>
      <dgm:t>
        <a:bodyPr/>
        <a:lstStyle/>
        <a:p>
          <a:r>
            <a:rPr lang="tr-TR" b="1" dirty="0"/>
            <a:t>Çevik</a:t>
          </a:r>
          <a:r>
            <a:rPr lang="tr-TR" dirty="0"/>
            <a:t> veya </a:t>
          </a:r>
          <a:r>
            <a:rPr lang="tr-TR" b="1" dirty="0"/>
            <a:t>plan-güdümlü</a:t>
          </a:r>
          <a:r>
            <a:rPr lang="tr-TR" dirty="0"/>
            <a:t> yaklaşım kullanmanın seçimi üretilen yazılımın tipine, geliştirme takımının yeteneklerine ve yazılımı geliştiren firmanın kültürel yapısına bağlıdır.</a:t>
          </a:r>
          <a:endParaRPr lang="en-US" dirty="0"/>
        </a:p>
      </dgm:t>
    </dgm:pt>
    <dgm:pt modelId="{C1D533C6-FE1A-4651-B2C0-B1C1E37C8873}" type="parTrans" cxnId="{E3DB1C58-5D5F-49F0-9A02-421A09592DD1}">
      <dgm:prSet/>
      <dgm:spPr/>
      <dgm:t>
        <a:bodyPr/>
        <a:lstStyle/>
        <a:p>
          <a:endParaRPr lang="en-US"/>
        </a:p>
      </dgm:t>
    </dgm:pt>
    <dgm:pt modelId="{99274284-F467-4264-8A28-9DC4163AD45C}" type="sibTrans" cxnId="{E3DB1C58-5D5F-49F0-9A02-421A09592DD1}">
      <dgm:prSet/>
      <dgm:spPr/>
      <dgm:t>
        <a:bodyPr/>
        <a:lstStyle/>
        <a:p>
          <a:endParaRPr lang="en-US"/>
        </a:p>
      </dgm:t>
    </dgm:pt>
    <dgm:pt modelId="{AB79537D-3147-454E-8F00-6628E77E79BD}">
      <dgm:prSet/>
      <dgm:spPr/>
      <dgm:t>
        <a:bodyPr/>
        <a:lstStyle/>
        <a:p>
          <a:r>
            <a:rPr lang="tr-TR" b="1" dirty="0"/>
            <a:t>Çevik yöntemler</a:t>
          </a:r>
          <a:r>
            <a:rPr lang="tr-TR" dirty="0"/>
            <a:t> hızlı geliştirime, sık yazılım sürümü çıkarmaya, sürecin ek yüklerini azaltmaya ve yüksek kalitede kod üretmeye odaklanan artımlı geliştirim yöntemleridir. Müşteriyi doğrudan sürece dahil ederler.</a:t>
          </a:r>
          <a:endParaRPr lang="en-US" dirty="0"/>
        </a:p>
      </dgm:t>
    </dgm:pt>
    <dgm:pt modelId="{C267F0BF-E693-4794-92FF-5412813670A3}" type="parTrans" cxnId="{DF7A0DCD-18A7-479A-BB17-401054FFDE13}">
      <dgm:prSet/>
      <dgm:spPr/>
      <dgm:t>
        <a:bodyPr/>
        <a:lstStyle/>
        <a:p>
          <a:endParaRPr lang="en-US"/>
        </a:p>
      </dgm:t>
    </dgm:pt>
    <dgm:pt modelId="{970B4FEB-1718-491F-9125-AB99A19A6213}" type="sibTrans" cxnId="{DF7A0DCD-18A7-479A-BB17-401054FFDE13}">
      <dgm:prSet/>
      <dgm:spPr/>
      <dgm:t>
        <a:bodyPr/>
        <a:lstStyle/>
        <a:p>
          <a:endParaRPr lang="en-US"/>
        </a:p>
      </dgm:t>
    </dgm:pt>
    <dgm:pt modelId="{3D3BE28C-B93F-49D6-AFE7-A5A91AD98BAA}">
      <dgm:prSet/>
      <dgm:spPr/>
      <dgm:t>
        <a:bodyPr/>
        <a:lstStyle/>
        <a:p>
          <a:pPr rtl="0"/>
          <a:r>
            <a:rPr lang="tr-TR" b="1" dirty="0"/>
            <a:t>Çevik yöntemleri</a:t>
          </a:r>
          <a:r>
            <a:rPr lang="tr-TR" dirty="0">
              <a:latin typeface="Avenir Next LT Pro"/>
            </a:rPr>
            <a:t> büyük</a:t>
          </a:r>
          <a:r>
            <a:rPr lang="tr-TR" dirty="0"/>
            <a:t> sistemlere uygulamak </a:t>
          </a:r>
          <a:r>
            <a:rPr lang="tr-TR" b="1" dirty="0"/>
            <a:t>zordur</a:t>
          </a:r>
          <a:r>
            <a:rPr lang="tr-TR" dirty="0"/>
            <a:t>. </a:t>
          </a:r>
          <a:r>
            <a:rPr lang="tr-TR" dirty="0">
              <a:latin typeface="Avenir Next LT Pro"/>
            </a:rPr>
            <a:t>Büyük</a:t>
          </a:r>
          <a:r>
            <a:rPr lang="tr-TR" dirty="0"/>
            <a:t> sistemler belli bir tasarım ve dokümantasyona ihtiyaç duyarlar. Sürekli entegrasyon farklı yerlerde bulunan takımlarla imkansız hale gelebilmektedir.</a:t>
          </a:r>
          <a:endParaRPr lang="en-US" dirty="0"/>
        </a:p>
      </dgm:t>
    </dgm:pt>
    <dgm:pt modelId="{C5FFE7D4-8690-4963-B6D1-FFB7043CA6FD}" type="parTrans" cxnId="{EF6FAA70-9B97-41C1-A524-6DDA75576039}">
      <dgm:prSet/>
      <dgm:spPr/>
      <dgm:t>
        <a:bodyPr/>
        <a:lstStyle/>
        <a:p>
          <a:endParaRPr lang="en-US"/>
        </a:p>
      </dgm:t>
    </dgm:pt>
    <dgm:pt modelId="{2720C6F8-7AD1-4C5B-AEEB-446C36A2D4D0}" type="sibTrans" cxnId="{EF6FAA70-9B97-41C1-A524-6DDA75576039}">
      <dgm:prSet/>
      <dgm:spPr/>
      <dgm:t>
        <a:bodyPr/>
        <a:lstStyle/>
        <a:p>
          <a:endParaRPr lang="en-US"/>
        </a:p>
      </dgm:t>
    </dgm:pt>
    <dgm:pt modelId="{BE25FE9B-23F5-4317-9334-27A2B65437DF}" type="pres">
      <dgm:prSet presAssocID="{84FCE627-C2BA-4ABA-B480-4626B7D70FCF}" presName="root" presStyleCnt="0">
        <dgm:presLayoutVars>
          <dgm:dir/>
          <dgm:resizeHandles val="exact"/>
        </dgm:presLayoutVars>
      </dgm:prSet>
      <dgm:spPr/>
    </dgm:pt>
    <dgm:pt modelId="{515288F4-B6EA-46E7-839A-4355C5F29B4F}" type="pres">
      <dgm:prSet presAssocID="{DA73637C-3116-496C-8764-F013ABF85F3E}" presName="compNode" presStyleCnt="0"/>
      <dgm:spPr/>
    </dgm:pt>
    <dgm:pt modelId="{3B502C37-0196-40DA-A880-85F84905124E}" type="pres">
      <dgm:prSet presAssocID="{DA73637C-3116-496C-8764-F013ABF85F3E}" presName="bgRect" presStyleLbl="bgShp" presStyleIdx="0" presStyleCnt="3"/>
      <dgm:spPr/>
    </dgm:pt>
    <dgm:pt modelId="{B7BF3BF1-CD32-4D58-A247-D335E7582985}" type="pres">
      <dgm:prSet presAssocID="{DA73637C-3116-496C-8764-F013ABF85F3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nching Diagram"/>
        </a:ext>
      </dgm:extLst>
    </dgm:pt>
    <dgm:pt modelId="{90FCEF27-92CF-4DA8-A1F1-4A2CC2B9A28C}" type="pres">
      <dgm:prSet presAssocID="{DA73637C-3116-496C-8764-F013ABF85F3E}" presName="spaceRect" presStyleCnt="0"/>
      <dgm:spPr/>
    </dgm:pt>
    <dgm:pt modelId="{F8B54EC4-976C-45CA-9FCF-C9BD15C11F35}" type="pres">
      <dgm:prSet presAssocID="{DA73637C-3116-496C-8764-F013ABF85F3E}" presName="parTx" presStyleLbl="revTx" presStyleIdx="0" presStyleCnt="3">
        <dgm:presLayoutVars>
          <dgm:chMax val="0"/>
          <dgm:chPref val="0"/>
        </dgm:presLayoutVars>
      </dgm:prSet>
      <dgm:spPr/>
    </dgm:pt>
    <dgm:pt modelId="{0AAFDCEB-3BC7-4407-BE64-87921B900EF1}" type="pres">
      <dgm:prSet presAssocID="{99274284-F467-4264-8A28-9DC4163AD45C}" presName="sibTrans" presStyleCnt="0"/>
      <dgm:spPr/>
    </dgm:pt>
    <dgm:pt modelId="{67D09653-1FF5-4538-AE8F-52AB87BE6D2A}" type="pres">
      <dgm:prSet presAssocID="{AB79537D-3147-454E-8F00-6628E77E79BD}" presName="compNode" presStyleCnt="0"/>
      <dgm:spPr/>
    </dgm:pt>
    <dgm:pt modelId="{3E22CE84-E4F6-437F-B569-2E2FD79A2D01}" type="pres">
      <dgm:prSet presAssocID="{AB79537D-3147-454E-8F00-6628E77E79BD}" presName="bgRect" presStyleLbl="bgShp" presStyleIdx="1" presStyleCnt="3"/>
      <dgm:spPr/>
    </dgm:pt>
    <dgm:pt modelId="{49787776-1B8C-46C0-8766-457A6D502A2D}" type="pres">
      <dgm:prSet presAssocID="{AB79537D-3147-454E-8F00-6628E77E79B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Çalıştır"/>
        </a:ext>
      </dgm:extLst>
    </dgm:pt>
    <dgm:pt modelId="{61F2833C-8ACD-4EFD-AF0F-091E9983C217}" type="pres">
      <dgm:prSet presAssocID="{AB79537D-3147-454E-8F00-6628E77E79BD}" presName="spaceRect" presStyleCnt="0"/>
      <dgm:spPr/>
    </dgm:pt>
    <dgm:pt modelId="{A2DD0BCA-BB1A-4E62-BF24-6D67C6A14B89}" type="pres">
      <dgm:prSet presAssocID="{AB79537D-3147-454E-8F00-6628E77E79BD}" presName="parTx" presStyleLbl="revTx" presStyleIdx="1" presStyleCnt="3">
        <dgm:presLayoutVars>
          <dgm:chMax val="0"/>
          <dgm:chPref val="0"/>
        </dgm:presLayoutVars>
      </dgm:prSet>
      <dgm:spPr/>
    </dgm:pt>
    <dgm:pt modelId="{05EC9932-2393-4224-899C-5C3E4754DE97}" type="pres">
      <dgm:prSet presAssocID="{970B4FEB-1718-491F-9125-AB99A19A6213}" presName="sibTrans" presStyleCnt="0"/>
      <dgm:spPr/>
    </dgm:pt>
    <dgm:pt modelId="{16C9F5DF-B47B-4CAF-9FD6-D996331E955A}" type="pres">
      <dgm:prSet presAssocID="{3D3BE28C-B93F-49D6-AFE7-A5A91AD98BAA}" presName="compNode" presStyleCnt="0"/>
      <dgm:spPr/>
    </dgm:pt>
    <dgm:pt modelId="{7C501182-DDBD-495C-B993-2066EDD9EED9}" type="pres">
      <dgm:prSet presAssocID="{3D3BE28C-B93F-49D6-AFE7-A5A91AD98BAA}" presName="bgRect" presStyleLbl="bgShp" presStyleIdx="2" presStyleCnt="3"/>
      <dgm:spPr/>
    </dgm:pt>
    <dgm:pt modelId="{4C8614FF-4DD1-4FCF-B18E-28DAE3B031F5}" type="pres">
      <dgm:prSet presAssocID="{3D3BE28C-B93F-49D6-AFE7-A5A91AD98BA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ya"/>
        </a:ext>
      </dgm:extLst>
    </dgm:pt>
    <dgm:pt modelId="{AB2648E4-DD65-4442-B0D0-0447332EF475}" type="pres">
      <dgm:prSet presAssocID="{3D3BE28C-B93F-49D6-AFE7-A5A91AD98BAA}" presName="spaceRect" presStyleCnt="0"/>
      <dgm:spPr/>
    </dgm:pt>
    <dgm:pt modelId="{218F67C3-11D4-444B-B01D-6F358223C525}" type="pres">
      <dgm:prSet presAssocID="{3D3BE28C-B93F-49D6-AFE7-A5A91AD98BAA}" presName="parTx" presStyleLbl="revTx" presStyleIdx="2" presStyleCnt="3">
        <dgm:presLayoutVars>
          <dgm:chMax val="0"/>
          <dgm:chPref val="0"/>
        </dgm:presLayoutVars>
      </dgm:prSet>
      <dgm:spPr/>
    </dgm:pt>
  </dgm:ptLst>
  <dgm:cxnLst>
    <dgm:cxn modelId="{12073F1E-6031-4E58-88D0-D3530D7A16CA}" type="presOf" srcId="{AB79537D-3147-454E-8F00-6628E77E79BD}" destId="{A2DD0BCA-BB1A-4E62-BF24-6D67C6A14B89}" srcOrd="0" destOrd="0" presId="urn:microsoft.com/office/officeart/2018/2/layout/IconVerticalSolidList"/>
    <dgm:cxn modelId="{C6D26B4E-7B0A-49A0-980E-82610EC6637A}" type="presOf" srcId="{DA73637C-3116-496C-8764-F013ABF85F3E}" destId="{F8B54EC4-976C-45CA-9FCF-C9BD15C11F35}" srcOrd="0" destOrd="0" presId="urn:microsoft.com/office/officeart/2018/2/layout/IconVerticalSolidList"/>
    <dgm:cxn modelId="{EF6FAA70-9B97-41C1-A524-6DDA75576039}" srcId="{84FCE627-C2BA-4ABA-B480-4626B7D70FCF}" destId="{3D3BE28C-B93F-49D6-AFE7-A5A91AD98BAA}" srcOrd="2" destOrd="0" parTransId="{C5FFE7D4-8690-4963-B6D1-FFB7043CA6FD}" sibTransId="{2720C6F8-7AD1-4C5B-AEEB-446C36A2D4D0}"/>
    <dgm:cxn modelId="{2A5A8755-1FFC-4F8E-9F95-660CFA5ED4F2}" type="presOf" srcId="{3D3BE28C-B93F-49D6-AFE7-A5A91AD98BAA}" destId="{218F67C3-11D4-444B-B01D-6F358223C525}" srcOrd="0" destOrd="0" presId="urn:microsoft.com/office/officeart/2018/2/layout/IconVerticalSolidList"/>
    <dgm:cxn modelId="{E3DB1C58-5D5F-49F0-9A02-421A09592DD1}" srcId="{84FCE627-C2BA-4ABA-B480-4626B7D70FCF}" destId="{DA73637C-3116-496C-8764-F013ABF85F3E}" srcOrd="0" destOrd="0" parTransId="{C1D533C6-FE1A-4651-B2C0-B1C1E37C8873}" sibTransId="{99274284-F467-4264-8A28-9DC4163AD45C}"/>
    <dgm:cxn modelId="{A72E4C9A-C77B-4B1E-8B74-FD02ECB3211B}" type="presOf" srcId="{84FCE627-C2BA-4ABA-B480-4626B7D70FCF}" destId="{BE25FE9B-23F5-4317-9334-27A2B65437DF}" srcOrd="0" destOrd="0" presId="urn:microsoft.com/office/officeart/2018/2/layout/IconVerticalSolidList"/>
    <dgm:cxn modelId="{DF7A0DCD-18A7-479A-BB17-401054FFDE13}" srcId="{84FCE627-C2BA-4ABA-B480-4626B7D70FCF}" destId="{AB79537D-3147-454E-8F00-6628E77E79BD}" srcOrd="1" destOrd="0" parTransId="{C267F0BF-E693-4794-92FF-5412813670A3}" sibTransId="{970B4FEB-1718-491F-9125-AB99A19A6213}"/>
    <dgm:cxn modelId="{EBA005AC-AA92-4046-89B8-436583B4E1DD}" type="presParOf" srcId="{BE25FE9B-23F5-4317-9334-27A2B65437DF}" destId="{515288F4-B6EA-46E7-839A-4355C5F29B4F}" srcOrd="0" destOrd="0" presId="urn:microsoft.com/office/officeart/2018/2/layout/IconVerticalSolidList"/>
    <dgm:cxn modelId="{8792F0E9-4F87-4208-A29C-96403A4C762E}" type="presParOf" srcId="{515288F4-B6EA-46E7-839A-4355C5F29B4F}" destId="{3B502C37-0196-40DA-A880-85F84905124E}" srcOrd="0" destOrd="0" presId="urn:microsoft.com/office/officeart/2018/2/layout/IconVerticalSolidList"/>
    <dgm:cxn modelId="{5B5F42F3-4C21-4ADF-9F1D-EA884F170F7D}" type="presParOf" srcId="{515288F4-B6EA-46E7-839A-4355C5F29B4F}" destId="{B7BF3BF1-CD32-4D58-A247-D335E7582985}" srcOrd="1" destOrd="0" presId="urn:microsoft.com/office/officeart/2018/2/layout/IconVerticalSolidList"/>
    <dgm:cxn modelId="{928AC010-7C81-4EB4-9E2D-118F4995D602}" type="presParOf" srcId="{515288F4-B6EA-46E7-839A-4355C5F29B4F}" destId="{90FCEF27-92CF-4DA8-A1F1-4A2CC2B9A28C}" srcOrd="2" destOrd="0" presId="urn:microsoft.com/office/officeart/2018/2/layout/IconVerticalSolidList"/>
    <dgm:cxn modelId="{BFE13B67-0982-44B5-8237-EA5BC9001C15}" type="presParOf" srcId="{515288F4-B6EA-46E7-839A-4355C5F29B4F}" destId="{F8B54EC4-976C-45CA-9FCF-C9BD15C11F35}" srcOrd="3" destOrd="0" presId="urn:microsoft.com/office/officeart/2018/2/layout/IconVerticalSolidList"/>
    <dgm:cxn modelId="{D115F0DB-8183-480C-914D-FC806D957668}" type="presParOf" srcId="{BE25FE9B-23F5-4317-9334-27A2B65437DF}" destId="{0AAFDCEB-3BC7-4407-BE64-87921B900EF1}" srcOrd="1" destOrd="0" presId="urn:microsoft.com/office/officeart/2018/2/layout/IconVerticalSolidList"/>
    <dgm:cxn modelId="{B2CF075E-1BA2-4CA0-9D97-C528F7BD3F31}" type="presParOf" srcId="{BE25FE9B-23F5-4317-9334-27A2B65437DF}" destId="{67D09653-1FF5-4538-AE8F-52AB87BE6D2A}" srcOrd="2" destOrd="0" presId="urn:microsoft.com/office/officeart/2018/2/layout/IconVerticalSolidList"/>
    <dgm:cxn modelId="{33E26874-F1B3-419E-A760-257E3D748E78}" type="presParOf" srcId="{67D09653-1FF5-4538-AE8F-52AB87BE6D2A}" destId="{3E22CE84-E4F6-437F-B569-2E2FD79A2D01}" srcOrd="0" destOrd="0" presId="urn:microsoft.com/office/officeart/2018/2/layout/IconVerticalSolidList"/>
    <dgm:cxn modelId="{185E6B2D-7A06-4D54-8717-65A6DED29786}" type="presParOf" srcId="{67D09653-1FF5-4538-AE8F-52AB87BE6D2A}" destId="{49787776-1B8C-46C0-8766-457A6D502A2D}" srcOrd="1" destOrd="0" presId="urn:microsoft.com/office/officeart/2018/2/layout/IconVerticalSolidList"/>
    <dgm:cxn modelId="{FB0A064B-5882-43E7-8522-16328D9CE295}" type="presParOf" srcId="{67D09653-1FF5-4538-AE8F-52AB87BE6D2A}" destId="{61F2833C-8ACD-4EFD-AF0F-091E9983C217}" srcOrd="2" destOrd="0" presId="urn:microsoft.com/office/officeart/2018/2/layout/IconVerticalSolidList"/>
    <dgm:cxn modelId="{5BB24908-ADB4-4C16-9920-58195C9419A5}" type="presParOf" srcId="{67D09653-1FF5-4538-AE8F-52AB87BE6D2A}" destId="{A2DD0BCA-BB1A-4E62-BF24-6D67C6A14B89}" srcOrd="3" destOrd="0" presId="urn:microsoft.com/office/officeart/2018/2/layout/IconVerticalSolidList"/>
    <dgm:cxn modelId="{F6CA4D78-79F2-4CCD-A888-88CA579AFCAA}" type="presParOf" srcId="{BE25FE9B-23F5-4317-9334-27A2B65437DF}" destId="{05EC9932-2393-4224-899C-5C3E4754DE97}" srcOrd="3" destOrd="0" presId="urn:microsoft.com/office/officeart/2018/2/layout/IconVerticalSolidList"/>
    <dgm:cxn modelId="{DFFDA902-80B9-42AB-85AD-24BB9D19B3A8}" type="presParOf" srcId="{BE25FE9B-23F5-4317-9334-27A2B65437DF}" destId="{16C9F5DF-B47B-4CAF-9FD6-D996331E955A}" srcOrd="4" destOrd="0" presId="urn:microsoft.com/office/officeart/2018/2/layout/IconVerticalSolidList"/>
    <dgm:cxn modelId="{4CBC6058-D7C3-4F75-9702-4F8909AC8D7C}" type="presParOf" srcId="{16C9F5DF-B47B-4CAF-9FD6-D996331E955A}" destId="{7C501182-DDBD-495C-B993-2066EDD9EED9}" srcOrd="0" destOrd="0" presId="urn:microsoft.com/office/officeart/2018/2/layout/IconVerticalSolidList"/>
    <dgm:cxn modelId="{9EE98B08-6181-4F7D-A1EC-250F6D102FE8}" type="presParOf" srcId="{16C9F5DF-B47B-4CAF-9FD6-D996331E955A}" destId="{4C8614FF-4DD1-4FCF-B18E-28DAE3B031F5}" srcOrd="1" destOrd="0" presId="urn:microsoft.com/office/officeart/2018/2/layout/IconVerticalSolidList"/>
    <dgm:cxn modelId="{04F64FBC-7CB3-410A-BF82-F8B409EA8A10}" type="presParOf" srcId="{16C9F5DF-B47B-4CAF-9FD6-D996331E955A}" destId="{AB2648E4-DD65-4442-B0D0-0447332EF475}" srcOrd="2" destOrd="0" presId="urn:microsoft.com/office/officeart/2018/2/layout/IconVerticalSolidList"/>
    <dgm:cxn modelId="{99438234-036F-452D-9455-1F73D7DB4D96}" type="presParOf" srcId="{16C9F5DF-B47B-4CAF-9FD6-D996331E955A}" destId="{218F67C3-11D4-444B-B01D-6F358223C52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E89AC-FA1F-472E-8C07-CDD7CFD34935}">
      <dsp:nvSpPr>
        <dsp:cNvPr id="0" name=""/>
        <dsp:cNvSpPr/>
      </dsp:nvSpPr>
      <dsp:spPr>
        <a:xfrm>
          <a:off x="0" y="511"/>
          <a:ext cx="11033029" cy="119663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409ED8-AA85-454A-9E73-8CF8457D926B}">
      <dsp:nvSpPr>
        <dsp:cNvPr id="0" name=""/>
        <dsp:cNvSpPr/>
      </dsp:nvSpPr>
      <dsp:spPr>
        <a:xfrm>
          <a:off x="361980" y="269753"/>
          <a:ext cx="658146" cy="6581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EE4602-15B8-42BF-B3E5-DBECACAFEFEB}">
      <dsp:nvSpPr>
        <dsp:cNvPr id="0" name=""/>
        <dsp:cNvSpPr/>
      </dsp:nvSpPr>
      <dsp:spPr>
        <a:xfrm>
          <a:off x="1382108" y="511"/>
          <a:ext cx="9650920" cy="1196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43" tIns="126643" rIns="126643" bIns="126643" numCol="1" spcCol="1270" anchor="ctr" anchorCtr="0">
          <a:noAutofit/>
        </a:bodyPr>
        <a:lstStyle/>
        <a:p>
          <a:pPr marL="0" lvl="0" indent="0" algn="l" defTabSz="977900">
            <a:lnSpc>
              <a:spcPct val="90000"/>
            </a:lnSpc>
            <a:spcBef>
              <a:spcPct val="0"/>
            </a:spcBef>
            <a:spcAft>
              <a:spcPct val="35000"/>
            </a:spcAft>
            <a:buNone/>
          </a:pPr>
          <a:r>
            <a:rPr lang="tr-TR" sz="2200" b="1" i="0" kern="1200" dirty="0"/>
            <a:t>Taslak planlama</a:t>
          </a:r>
          <a:r>
            <a:rPr lang="tr-TR" sz="2200" kern="1200" dirty="0"/>
            <a:t> - projenin genel amaçları belirlenir ve tasarımı yapılır. </a:t>
          </a:r>
          <a:endParaRPr lang="en-US" sz="2200" kern="1200" dirty="0"/>
        </a:p>
      </dsp:txBody>
      <dsp:txXfrm>
        <a:off x="1382108" y="511"/>
        <a:ext cx="9650920" cy="1196630"/>
      </dsp:txXfrm>
    </dsp:sp>
    <dsp:sp modelId="{D4A807E9-226D-43FF-9852-9E6EF8F96096}">
      <dsp:nvSpPr>
        <dsp:cNvPr id="0" name=""/>
        <dsp:cNvSpPr/>
      </dsp:nvSpPr>
      <dsp:spPr>
        <a:xfrm>
          <a:off x="0" y="1496299"/>
          <a:ext cx="11033029" cy="119663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451FD5-A0E8-4E0D-A00E-5CC2FDA5260C}">
      <dsp:nvSpPr>
        <dsp:cNvPr id="0" name=""/>
        <dsp:cNvSpPr/>
      </dsp:nvSpPr>
      <dsp:spPr>
        <a:xfrm>
          <a:off x="361980" y="1765541"/>
          <a:ext cx="658146" cy="658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650687-2623-46D8-9CA3-16748DF01719}">
      <dsp:nvSpPr>
        <dsp:cNvPr id="0" name=""/>
        <dsp:cNvSpPr/>
      </dsp:nvSpPr>
      <dsp:spPr>
        <a:xfrm>
          <a:off x="1382108" y="1496299"/>
          <a:ext cx="9650920" cy="1196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43" tIns="126643" rIns="126643" bIns="126643" numCol="1" spcCol="1270" anchor="ctr" anchorCtr="0">
          <a:noAutofit/>
        </a:bodyPr>
        <a:lstStyle/>
        <a:p>
          <a:pPr marL="0" lvl="0" indent="0" algn="l" defTabSz="977900">
            <a:lnSpc>
              <a:spcPct val="90000"/>
            </a:lnSpc>
            <a:spcBef>
              <a:spcPct val="0"/>
            </a:spcBef>
            <a:spcAft>
              <a:spcPct val="35000"/>
            </a:spcAft>
            <a:buNone/>
          </a:pPr>
          <a:r>
            <a:rPr lang="tr-TR" sz="2200" b="1" kern="1200" dirty="0"/>
            <a:t>Hızlı koşma döngüsü</a:t>
          </a:r>
          <a:r>
            <a:rPr lang="tr-TR" sz="2200" kern="1200" dirty="0"/>
            <a:t> – her döngüde sistemin bir artışı gerçekleştirilir. </a:t>
          </a:r>
          <a:endParaRPr lang="en-US" sz="2200" kern="1200" dirty="0"/>
        </a:p>
      </dsp:txBody>
      <dsp:txXfrm>
        <a:off x="1382108" y="1496299"/>
        <a:ext cx="9650920" cy="1196630"/>
      </dsp:txXfrm>
    </dsp:sp>
    <dsp:sp modelId="{7F270D1E-E0C3-46EA-9FA6-03FF0AE32789}">
      <dsp:nvSpPr>
        <dsp:cNvPr id="0" name=""/>
        <dsp:cNvSpPr/>
      </dsp:nvSpPr>
      <dsp:spPr>
        <a:xfrm>
          <a:off x="0" y="2992087"/>
          <a:ext cx="11033029" cy="119663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CF348D-AEF8-49BA-BD50-E3BBEE7DB127}">
      <dsp:nvSpPr>
        <dsp:cNvPr id="0" name=""/>
        <dsp:cNvSpPr/>
      </dsp:nvSpPr>
      <dsp:spPr>
        <a:xfrm>
          <a:off x="361980" y="3261329"/>
          <a:ext cx="658146" cy="6581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B18887-296A-4F67-8878-AF7A9E4B92D3}">
      <dsp:nvSpPr>
        <dsp:cNvPr id="0" name=""/>
        <dsp:cNvSpPr/>
      </dsp:nvSpPr>
      <dsp:spPr>
        <a:xfrm>
          <a:off x="1382108" y="2992087"/>
          <a:ext cx="9650920" cy="1196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43" tIns="126643" rIns="126643" bIns="126643" numCol="1" spcCol="1270" anchor="ctr" anchorCtr="0">
          <a:noAutofit/>
        </a:bodyPr>
        <a:lstStyle/>
        <a:p>
          <a:pPr marL="0" lvl="0" indent="0" algn="l" defTabSz="977900">
            <a:lnSpc>
              <a:spcPct val="90000"/>
            </a:lnSpc>
            <a:spcBef>
              <a:spcPct val="0"/>
            </a:spcBef>
            <a:spcAft>
              <a:spcPct val="35000"/>
            </a:spcAft>
            <a:buNone/>
          </a:pPr>
          <a:r>
            <a:rPr lang="tr-TR" sz="2200" b="1" kern="1200" dirty="0"/>
            <a:t>Proje kapatma</a:t>
          </a:r>
          <a:r>
            <a:rPr lang="tr-TR" sz="2200" kern="1200" dirty="0"/>
            <a:t> – proje toparlanır, gerekli dokümanlar (yardım dokümanı, kullanma kılavuzu, vb.) tamamlanır, projeden öğrenilen dersler değerlendirilir. </a:t>
          </a:r>
          <a:endParaRPr lang="en-US" sz="2200" kern="1200" dirty="0"/>
        </a:p>
      </dsp:txBody>
      <dsp:txXfrm>
        <a:off x="1382108" y="2992087"/>
        <a:ext cx="9650920" cy="11966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02C37-0196-40DA-A880-85F84905124E}">
      <dsp:nvSpPr>
        <dsp:cNvPr id="0" name=""/>
        <dsp:cNvSpPr/>
      </dsp:nvSpPr>
      <dsp:spPr>
        <a:xfrm>
          <a:off x="0" y="476"/>
          <a:ext cx="9448799" cy="1114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BF3BF1-CD32-4D58-A247-D335E7582985}">
      <dsp:nvSpPr>
        <dsp:cNvPr id="0" name=""/>
        <dsp:cNvSpPr/>
      </dsp:nvSpPr>
      <dsp:spPr>
        <a:xfrm>
          <a:off x="337174" y="251267"/>
          <a:ext cx="613045" cy="6130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B54EC4-976C-45CA-9FCF-C9BD15C11F35}">
      <dsp:nvSpPr>
        <dsp:cNvPr id="0" name=""/>
        <dsp:cNvSpPr/>
      </dsp:nvSpPr>
      <dsp:spPr>
        <a:xfrm>
          <a:off x="1287395" y="476"/>
          <a:ext cx="8161404" cy="1114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65" tIns="117965" rIns="117965" bIns="117965" numCol="1" spcCol="1270" anchor="ctr" anchorCtr="0">
          <a:noAutofit/>
        </a:bodyPr>
        <a:lstStyle/>
        <a:p>
          <a:pPr marL="0" lvl="0" indent="0" algn="l" defTabSz="800100">
            <a:lnSpc>
              <a:spcPct val="90000"/>
            </a:lnSpc>
            <a:spcBef>
              <a:spcPct val="0"/>
            </a:spcBef>
            <a:spcAft>
              <a:spcPct val="35000"/>
            </a:spcAft>
            <a:buNone/>
          </a:pPr>
          <a:r>
            <a:rPr lang="tr-TR" sz="1800" b="1" kern="1200" dirty="0"/>
            <a:t>Çevik</a:t>
          </a:r>
          <a:r>
            <a:rPr lang="tr-TR" sz="1800" kern="1200" dirty="0"/>
            <a:t> veya </a:t>
          </a:r>
          <a:r>
            <a:rPr lang="tr-TR" sz="1800" b="1" kern="1200" dirty="0"/>
            <a:t>plan-güdümlü</a:t>
          </a:r>
          <a:r>
            <a:rPr lang="tr-TR" sz="1800" kern="1200" dirty="0"/>
            <a:t> yaklaşım kullanmanın seçimi üretilen yazılımın tipine, geliştirme takımının yeteneklerine ve yazılımı geliştiren firmanın kültürel yapısına bağlıdır.</a:t>
          </a:r>
          <a:endParaRPr lang="en-US" sz="1800" kern="1200" dirty="0"/>
        </a:p>
      </dsp:txBody>
      <dsp:txXfrm>
        <a:off x="1287395" y="476"/>
        <a:ext cx="8161404" cy="1114627"/>
      </dsp:txXfrm>
    </dsp:sp>
    <dsp:sp modelId="{3E22CE84-E4F6-437F-B569-2E2FD79A2D01}">
      <dsp:nvSpPr>
        <dsp:cNvPr id="0" name=""/>
        <dsp:cNvSpPr/>
      </dsp:nvSpPr>
      <dsp:spPr>
        <a:xfrm>
          <a:off x="0" y="1393761"/>
          <a:ext cx="9448799" cy="1114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787776-1B8C-46C0-8766-457A6D502A2D}">
      <dsp:nvSpPr>
        <dsp:cNvPr id="0" name=""/>
        <dsp:cNvSpPr/>
      </dsp:nvSpPr>
      <dsp:spPr>
        <a:xfrm>
          <a:off x="337174" y="1644552"/>
          <a:ext cx="613045" cy="6130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DD0BCA-BB1A-4E62-BF24-6D67C6A14B89}">
      <dsp:nvSpPr>
        <dsp:cNvPr id="0" name=""/>
        <dsp:cNvSpPr/>
      </dsp:nvSpPr>
      <dsp:spPr>
        <a:xfrm>
          <a:off x="1287395" y="1393761"/>
          <a:ext cx="8161404" cy="1114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65" tIns="117965" rIns="117965" bIns="117965" numCol="1" spcCol="1270" anchor="ctr" anchorCtr="0">
          <a:noAutofit/>
        </a:bodyPr>
        <a:lstStyle/>
        <a:p>
          <a:pPr marL="0" lvl="0" indent="0" algn="l" defTabSz="800100">
            <a:lnSpc>
              <a:spcPct val="90000"/>
            </a:lnSpc>
            <a:spcBef>
              <a:spcPct val="0"/>
            </a:spcBef>
            <a:spcAft>
              <a:spcPct val="35000"/>
            </a:spcAft>
            <a:buNone/>
          </a:pPr>
          <a:r>
            <a:rPr lang="tr-TR" sz="1800" b="1" kern="1200" dirty="0"/>
            <a:t>Çevik yöntemler</a:t>
          </a:r>
          <a:r>
            <a:rPr lang="tr-TR" sz="1800" kern="1200" dirty="0"/>
            <a:t> hızlı geliştirime, sık yazılım sürümü çıkarmaya, sürecin ek yüklerini azaltmaya ve yüksek kalitede kod üretmeye odaklanan artımlı geliştirim yöntemleridir. Müşteriyi doğrudan sürece dahil ederler.</a:t>
          </a:r>
          <a:endParaRPr lang="en-US" sz="1800" kern="1200" dirty="0"/>
        </a:p>
      </dsp:txBody>
      <dsp:txXfrm>
        <a:off x="1287395" y="1393761"/>
        <a:ext cx="8161404" cy="1114627"/>
      </dsp:txXfrm>
    </dsp:sp>
    <dsp:sp modelId="{7C501182-DDBD-495C-B993-2066EDD9EED9}">
      <dsp:nvSpPr>
        <dsp:cNvPr id="0" name=""/>
        <dsp:cNvSpPr/>
      </dsp:nvSpPr>
      <dsp:spPr>
        <a:xfrm>
          <a:off x="0" y="2787045"/>
          <a:ext cx="9448799" cy="1114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8614FF-4DD1-4FCF-B18E-28DAE3B031F5}">
      <dsp:nvSpPr>
        <dsp:cNvPr id="0" name=""/>
        <dsp:cNvSpPr/>
      </dsp:nvSpPr>
      <dsp:spPr>
        <a:xfrm>
          <a:off x="337174" y="3037837"/>
          <a:ext cx="613045" cy="6130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8F67C3-11D4-444B-B01D-6F358223C525}">
      <dsp:nvSpPr>
        <dsp:cNvPr id="0" name=""/>
        <dsp:cNvSpPr/>
      </dsp:nvSpPr>
      <dsp:spPr>
        <a:xfrm>
          <a:off x="1287395" y="2787045"/>
          <a:ext cx="8161404" cy="1114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65" tIns="117965" rIns="117965" bIns="117965" numCol="1" spcCol="1270" anchor="ctr" anchorCtr="0">
          <a:noAutofit/>
        </a:bodyPr>
        <a:lstStyle/>
        <a:p>
          <a:pPr marL="0" lvl="0" indent="0" algn="l" defTabSz="800100" rtl="0">
            <a:lnSpc>
              <a:spcPct val="90000"/>
            </a:lnSpc>
            <a:spcBef>
              <a:spcPct val="0"/>
            </a:spcBef>
            <a:spcAft>
              <a:spcPct val="35000"/>
            </a:spcAft>
            <a:buNone/>
          </a:pPr>
          <a:r>
            <a:rPr lang="tr-TR" sz="1800" b="1" kern="1200" dirty="0"/>
            <a:t>Çevik yöntemleri</a:t>
          </a:r>
          <a:r>
            <a:rPr lang="tr-TR" sz="1800" kern="1200" dirty="0">
              <a:latin typeface="Avenir Next LT Pro"/>
            </a:rPr>
            <a:t> büyük</a:t>
          </a:r>
          <a:r>
            <a:rPr lang="tr-TR" sz="1800" kern="1200" dirty="0"/>
            <a:t> sistemlere uygulamak </a:t>
          </a:r>
          <a:r>
            <a:rPr lang="tr-TR" sz="1800" b="1" kern="1200" dirty="0"/>
            <a:t>zordur</a:t>
          </a:r>
          <a:r>
            <a:rPr lang="tr-TR" sz="1800" kern="1200" dirty="0"/>
            <a:t>. </a:t>
          </a:r>
          <a:r>
            <a:rPr lang="tr-TR" sz="1800" kern="1200" dirty="0">
              <a:latin typeface="Avenir Next LT Pro"/>
            </a:rPr>
            <a:t>Büyük</a:t>
          </a:r>
          <a:r>
            <a:rPr lang="tr-TR" sz="1800" kern="1200" dirty="0"/>
            <a:t> sistemler belli bir tasarım ve dokümantasyona ihtiyaç duyarlar. Sürekli entegrasyon farklı yerlerde bulunan takımlarla imkansız hale gelebilmektedir.</a:t>
          </a:r>
          <a:endParaRPr lang="en-US" sz="1800" kern="1200" dirty="0"/>
        </a:p>
      </dsp:txBody>
      <dsp:txXfrm>
        <a:off x="1287395" y="2787045"/>
        <a:ext cx="8161404" cy="11146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Monday, November 28,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21747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Monday, November 28,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77245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Monday, November 28,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024484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Monday, November 28,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75028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Monday, November 28,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908562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Monday, November 28,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3477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Monday, November 28,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3770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Monday, November 28,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35253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Monday, November 28,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157468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Monday, November 28,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39545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Monday, November 28,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50751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Monday, November 28,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408732183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medium.com/@ryoldash/agile-%C3%A7evik-yaz%C4%B1l%C4%B1m-geli%C5%9Ftirme-nedir-ve-nas%C4%B1l-uygulan%C4%B1r-93e85ffc866" TargetMode="External"/><Relationship Id="rId3" Type="http://schemas.openxmlformats.org/officeDocument/2006/relationships/hyperlink" Target="https://medium.com/architectural-patterns/yaz%C4%B1l%C4%B1m-geli%C5%9Ftirme-modelleri-62915545c51e" TargetMode="External"/><Relationship Id="rId7" Type="http://schemas.openxmlformats.org/officeDocument/2006/relationships/hyperlink" Target="https://www.mustafayemural.com/artic-my000048/" TargetMode="External"/><Relationship Id="rId2" Type="http://schemas.openxmlformats.org/officeDocument/2006/relationships/hyperlink" Target="https://enprobilisim.com/yazilim-gelistirme-sureci-modelleri-sdmp/" TargetMode="External"/><Relationship Id="rId1" Type="http://schemas.openxmlformats.org/officeDocument/2006/relationships/slideLayout" Target="../slideLayouts/slideLayout2.xml"/><Relationship Id="rId6" Type="http://schemas.openxmlformats.org/officeDocument/2006/relationships/hyperlink" Target="http://www.aspmvcnet.com/tr/m/yazilim-muhendisligi/selale-yontemi-waterfall-modeli.html" TargetMode="External"/><Relationship Id="rId11" Type="http://schemas.openxmlformats.org/officeDocument/2006/relationships/hyperlink" Target="https://medium.com/@secilcor/scrum-nedi%CC%87r-6a4326951dd8" TargetMode="External"/><Relationship Id="rId5" Type="http://schemas.openxmlformats.org/officeDocument/2006/relationships/hyperlink" Target="https://www.scnsoft.com/blog/software-development-models" TargetMode="External"/><Relationship Id="rId10" Type="http://schemas.openxmlformats.org/officeDocument/2006/relationships/hyperlink" Target="https://talentgrid.io/tr/pair-programming-nedir/" TargetMode="External"/><Relationship Id="rId4" Type="http://schemas.openxmlformats.org/officeDocument/2006/relationships/hyperlink" Target="https://www.educba.com/software-development-models/" TargetMode="External"/><Relationship Id="rId9" Type="http://schemas.openxmlformats.org/officeDocument/2006/relationships/hyperlink" Target="https://www.conectohub.com/tr/cevik-agile-nedir-teknik-olmayan/"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4AAB424-0C9C-1FD4-53FF-EAEB310758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03" r="6251" b="6251"/>
          <a:stretch/>
        </p:blipFill>
        <p:spPr>
          <a:xfrm>
            <a:off x="20" y="-1824"/>
            <a:ext cx="12191980" cy="6865514"/>
          </a:xfrm>
          <a:prstGeom prst="rect">
            <a:avLst/>
          </a:prstGeom>
        </p:spPr>
      </p:pic>
      <p:sp>
        <p:nvSpPr>
          <p:cNvPr id="11" name="Rectangle 10">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p:cNvSpPr>
            <a:spLocks noGrp="1"/>
          </p:cNvSpPr>
          <p:nvPr>
            <p:ph type="ctrTitle"/>
          </p:nvPr>
        </p:nvSpPr>
        <p:spPr>
          <a:xfrm>
            <a:off x="751114" y="709684"/>
            <a:ext cx="5124247" cy="1927695"/>
          </a:xfrm>
        </p:spPr>
        <p:txBody>
          <a:bodyPr anchor="b">
            <a:normAutofit/>
          </a:bodyPr>
          <a:lstStyle/>
          <a:p>
            <a:pPr algn="l"/>
            <a:r>
              <a:rPr lang="tr-TR">
                <a:solidFill>
                  <a:schemeClr val="bg1"/>
                </a:solidFill>
                <a:cs typeface="Calibri Light"/>
              </a:rPr>
              <a:t>Yazılım Geliştirme Modelleri</a:t>
            </a:r>
            <a:endParaRPr lang="tr-TR">
              <a:solidFill>
                <a:schemeClr val="bg1"/>
              </a:solidFill>
            </a:endParaRPr>
          </a:p>
        </p:txBody>
      </p:sp>
      <p:sp>
        <p:nvSpPr>
          <p:cNvPr id="3" name="Alt Başlık 2"/>
          <p:cNvSpPr>
            <a:spLocks noGrp="1"/>
          </p:cNvSpPr>
          <p:nvPr>
            <p:ph type="subTitle" idx="1"/>
          </p:nvPr>
        </p:nvSpPr>
        <p:spPr>
          <a:xfrm>
            <a:off x="845187" y="5256045"/>
            <a:ext cx="2507921" cy="441424"/>
          </a:xfrm>
        </p:spPr>
        <p:txBody>
          <a:bodyPr vert="horz" lIns="0" tIns="0" rIns="0" bIns="0" rtlCol="0" anchor="t">
            <a:normAutofit/>
          </a:bodyPr>
          <a:lstStyle/>
          <a:p>
            <a:pPr algn="l"/>
            <a:r>
              <a:rPr lang="tr-TR" b="1" dirty="0">
                <a:solidFill>
                  <a:schemeClr val="bg1"/>
                </a:solidFill>
              </a:rPr>
              <a:t>Kaan Sertel</a:t>
            </a:r>
          </a:p>
        </p:txBody>
      </p:sp>
      <p:sp>
        <p:nvSpPr>
          <p:cNvPr id="13" name="Rectangle 12">
            <a:extLst>
              <a:ext uri="{FF2B5EF4-FFF2-40B4-BE49-F238E27FC236}">
                <a16:creationId xmlns:a16="http://schemas.microsoft.com/office/drawing/2014/main" id="{D1DEB652-CD49-4786-9154-A1A30E195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19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9A7483D-55E4-41F7-8F87-19FAB2AEA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399291"/>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442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EBF43693-036F-FB83-9CD6-CE2AD56F9BC8}"/>
              </a:ext>
            </a:extLst>
          </p:cNvPr>
          <p:cNvPicPr>
            <a:picLocks noChangeAspect="1"/>
          </p:cNvPicPr>
          <p:nvPr/>
        </p:nvPicPr>
        <p:blipFill>
          <a:blip r:embed="rId2"/>
          <a:stretch>
            <a:fillRect/>
          </a:stretch>
        </p:blipFill>
        <p:spPr>
          <a:xfrm>
            <a:off x="838570" y="345663"/>
            <a:ext cx="10836549" cy="5873324"/>
          </a:xfrm>
          <a:prstGeom prst="rect">
            <a:avLst/>
          </a:prstGeom>
        </p:spPr>
      </p:pic>
      <p:sp>
        <p:nvSpPr>
          <p:cNvPr id="3" name="Metin kutusu 2">
            <a:extLst>
              <a:ext uri="{FF2B5EF4-FFF2-40B4-BE49-F238E27FC236}">
                <a16:creationId xmlns:a16="http://schemas.microsoft.com/office/drawing/2014/main" id="{56FC94CD-4A45-EEC6-C60A-B9E15E29D4AD}"/>
              </a:ext>
            </a:extLst>
          </p:cNvPr>
          <p:cNvSpPr txBox="1"/>
          <p:nvPr/>
        </p:nvSpPr>
        <p:spPr>
          <a:xfrm>
            <a:off x="11467170" y="6467707"/>
            <a:ext cx="7248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solidFill>
                  <a:schemeClr val="bg1"/>
                </a:solidFill>
              </a:rPr>
              <a:t>10/26</a:t>
            </a:r>
          </a:p>
        </p:txBody>
      </p:sp>
    </p:spTree>
    <p:extLst>
      <p:ext uri="{BB962C8B-B14F-4D97-AF65-F5344CB8AC3E}">
        <p14:creationId xmlns:p14="http://schemas.microsoft.com/office/powerpoint/2010/main" val="2741309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descr="metin içeren bir resim&#10;&#10;Açıklama otomatik olarak oluşturuldu">
            <a:extLst>
              <a:ext uri="{FF2B5EF4-FFF2-40B4-BE49-F238E27FC236}">
                <a16:creationId xmlns:a16="http://schemas.microsoft.com/office/drawing/2014/main" id="{FF54DD9F-888F-8136-B0A2-074A10BC15C6}"/>
              </a:ext>
            </a:extLst>
          </p:cNvPr>
          <p:cNvPicPr>
            <a:picLocks noGrp="1" noChangeAspect="1"/>
          </p:cNvPicPr>
          <p:nvPr>
            <p:ph idx="1"/>
          </p:nvPr>
        </p:nvPicPr>
        <p:blipFill>
          <a:blip r:embed="rId2"/>
          <a:stretch>
            <a:fillRect/>
          </a:stretch>
        </p:blipFill>
        <p:spPr>
          <a:xfrm>
            <a:off x="3942167" y="108487"/>
            <a:ext cx="4226288" cy="6243859"/>
          </a:xfrm>
        </p:spPr>
      </p:pic>
      <p:sp>
        <p:nvSpPr>
          <p:cNvPr id="3" name="Metin kutusu 2">
            <a:extLst>
              <a:ext uri="{FF2B5EF4-FFF2-40B4-BE49-F238E27FC236}">
                <a16:creationId xmlns:a16="http://schemas.microsoft.com/office/drawing/2014/main" id="{2106B8C9-8315-FFAC-C09B-CA6F3AEA9ACC}"/>
              </a:ext>
            </a:extLst>
          </p:cNvPr>
          <p:cNvSpPr txBox="1"/>
          <p:nvPr/>
        </p:nvSpPr>
        <p:spPr>
          <a:xfrm>
            <a:off x="11467170" y="6467707"/>
            <a:ext cx="7248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solidFill>
                  <a:schemeClr val="bg1"/>
                </a:solidFill>
              </a:rPr>
              <a:t>11/26</a:t>
            </a:r>
          </a:p>
        </p:txBody>
      </p:sp>
    </p:spTree>
    <p:extLst>
      <p:ext uri="{BB962C8B-B14F-4D97-AF65-F5344CB8AC3E}">
        <p14:creationId xmlns:p14="http://schemas.microsoft.com/office/powerpoint/2010/main" val="2414798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43CFF5-3073-44B6-9A56-4CAF096FF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C664735-EC69-D30A-F8D5-011C3A4BA5AE}"/>
              </a:ext>
            </a:extLst>
          </p:cNvPr>
          <p:cNvSpPr>
            <a:spLocks noGrp="1"/>
          </p:cNvSpPr>
          <p:nvPr>
            <p:ph type="title"/>
          </p:nvPr>
        </p:nvSpPr>
        <p:spPr>
          <a:xfrm>
            <a:off x="1371600" y="457200"/>
            <a:ext cx="5868785" cy="1556724"/>
          </a:xfrm>
        </p:spPr>
        <p:txBody>
          <a:bodyPr anchor="b">
            <a:normAutofit/>
          </a:bodyPr>
          <a:lstStyle/>
          <a:p>
            <a:pPr>
              <a:lnSpc>
                <a:spcPct val="90000"/>
              </a:lnSpc>
            </a:pPr>
            <a:r>
              <a:rPr lang="tr-TR" dirty="0">
                <a:ea typeface="+mj-lt"/>
                <a:cs typeface="+mj-lt"/>
              </a:rPr>
              <a:t>Ekstrem Programlama (XP)</a:t>
            </a:r>
            <a:endParaRPr lang="tr-TR"/>
          </a:p>
        </p:txBody>
      </p:sp>
      <p:sp>
        <p:nvSpPr>
          <p:cNvPr id="3" name="İçerik Yer Tutucusu 2">
            <a:extLst>
              <a:ext uri="{FF2B5EF4-FFF2-40B4-BE49-F238E27FC236}">
                <a16:creationId xmlns:a16="http://schemas.microsoft.com/office/drawing/2014/main" id="{4F767C95-3A52-8265-05C1-D14E20C170E7}"/>
              </a:ext>
            </a:extLst>
          </p:cNvPr>
          <p:cNvSpPr>
            <a:spLocks noGrp="1"/>
          </p:cNvSpPr>
          <p:nvPr>
            <p:ph idx="1"/>
          </p:nvPr>
        </p:nvSpPr>
        <p:spPr>
          <a:xfrm>
            <a:off x="1371600" y="2344189"/>
            <a:ext cx="5868785" cy="3327336"/>
          </a:xfrm>
        </p:spPr>
        <p:txBody>
          <a:bodyPr vert="horz" lIns="0" tIns="0" rIns="0" bIns="0" rtlCol="0" anchor="t">
            <a:normAutofit/>
          </a:bodyPr>
          <a:lstStyle/>
          <a:p>
            <a:r>
              <a:rPr lang="tr-TR" sz="1600" dirty="0">
                <a:ea typeface="+mn-lt"/>
                <a:cs typeface="+mn-lt"/>
              </a:rPr>
              <a:t>Çevik metotların en çok bilinenlerinden biridir.</a:t>
            </a:r>
          </a:p>
          <a:p>
            <a:r>
              <a:rPr lang="tr-TR" sz="1600" dirty="0">
                <a:ea typeface="+mn-lt"/>
                <a:cs typeface="+mn-lt"/>
              </a:rPr>
              <a:t>XP'de gereksinimler senaryolar (</a:t>
            </a:r>
            <a:r>
              <a:rPr lang="tr-TR" sz="1600" b="1" dirty="0">
                <a:ea typeface="+mn-lt"/>
                <a:cs typeface="+mn-lt"/>
              </a:rPr>
              <a:t>kullanıcı hikayeleri</a:t>
            </a:r>
            <a:r>
              <a:rPr lang="tr-TR" sz="1600" dirty="0">
                <a:ea typeface="+mn-lt"/>
                <a:cs typeface="+mn-lt"/>
              </a:rPr>
              <a:t>) şeklinde ifade edilir ve bunlar bir dizi görev olarak gerçekleştirilir.</a:t>
            </a:r>
          </a:p>
          <a:p>
            <a:r>
              <a:rPr lang="tr-TR" sz="1600" dirty="0">
                <a:ea typeface="+mn-lt"/>
                <a:cs typeface="+mn-lt"/>
              </a:rPr>
              <a:t>Programcılar </a:t>
            </a:r>
            <a:r>
              <a:rPr lang="tr-TR" sz="1600" b="1" dirty="0">
                <a:ea typeface="+mn-lt"/>
                <a:cs typeface="+mn-lt"/>
              </a:rPr>
              <a:t>çiftler</a:t>
            </a:r>
            <a:r>
              <a:rPr lang="tr-TR" sz="1600" dirty="0">
                <a:ea typeface="+mn-lt"/>
                <a:cs typeface="+mn-lt"/>
              </a:rPr>
              <a:t> halinde çalışır ve kodu yazmadan önce testlerini yazarlar.</a:t>
            </a:r>
          </a:p>
          <a:p>
            <a:r>
              <a:rPr lang="tr-TR" sz="1600" dirty="0">
                <a:ea typeface="+mn-lt"/>
                <a:cs typeface="+mn-lt"/>
              </a:rPr>
              <a:t>Sistem sürümleri arasında </a:t>
            </a:r>
            <a:r>
              <a:rPr lang="tr-TR" sz="1600" b="1" dirty="0">
                <a:ea typeface="+mn-lt"/>
                <a:cs typeface="+mn-lt"/>
              </a:rPr>
              <a:t>kısa</a:t>
            </a:r>
            <a:r>
              <a:rPr lang="tr-TR" sz="1600" dirty="0">
                <a:ea typeface="+mn-lt"/>
                <a:cs typeface="+mn-lt"/>
              </a:rPr>
              <a:t> zaman aralıkları vardır.</a:t>
            </a:r>
          </a:p>
        </p:txBody>
      </p:sp>
      <p:pic>
        <p:nvPicPr>
          <p:cNvPr id="7" name="Graphic 6" descr="Kullanıcı">
            <a:extLst>
              <a:ext uri="{FF2B5EF4-FFF2-40B4-BE49-F238E27FC236}">
                <a16:creationId xmlns:a16="http://schemas.microsoft.com/office/drawing/2014/main" id="{25D29770-B9A9-9BE0-0F85-BE570CB9F0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97585" y="1028700"/>
            <a:ext cx="4037215" cy="4037215"/>
          </a:xfrm>
          <a:prstGeom prst="rect">
            <a:avLst/>
          </a:prstGeom>
        </p:spPr>
      </p:pic>
      <p:sp>
        <p:nvSpPr>
          <p:cNvPr id="12" name="Rectangle 11">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391868"/>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391868"/>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Metin kutusu 4">
            <a:extLst>
              <a:ext uri="{FF2B5EF4-FFF2-40B4-BE49-F238E27FC236}">
                <a16:creationId xmlns:a16="http://schemas.microsoft.com/office/drawing/2014/main" id="{834F880A-BAD0-BCEB-822B-C00F50655D73}"/>
              </a:ext>
            </a:extLst>
          </p:cNvPr>
          <p:cNvSpPr txBox="1"/>
          <p:nvPr/>
        </p:nvSpPr>
        <p:spPr>
          <a:xfrm>
            <a:off x="11467170" y="6467707"/>
            <a:ext cx="7248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solidFill>
                  <a:schemeClr val="bg1"/>
                </a:solidFill>
              </a:rPr>
              <a:t>12/26</a:t>
            </a:r>
          </a:p>
        </p:txBody>
      </p:sp>
    </p:spTree>
    <p:extLst>
      <p:ext uri="{BB962C8B-B14F-4D97-AF65-F5344CB8AC3E}">
        <p14:creationId xmlns:p14="http://schemas.microsoft.com/office/powerpoint/2010/main" val="4246963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E670E2C-F595-83B8-EF26-DE3C889C02E1}"/>
              </a:ext>
            </a:extLst>
          </p:cNvPr>
          <p:cNvSpPr>
            <a:spLocks noGrp="1"/>
          </p:cNvSpPr>
          <p:nvPr>
            <p:ph type="title"/>
          </p:nvPr>
        </p:nvSpPr>
        <p:spPr>
          <a:xfrm>
            <a:off x="1371600" y="1038726"/>
            <a:ext cx="4911393" cy="1556724"/>
          </a:xfrm>
        </p:spPr>
        <p:txBody>
          <a:bodyPr anchor="b">
            <a:normAutofit/>
          </a:bodyPr>
          <a:lstStyle/>
          <a:p>
            <a:pPr>
              <a:lnSpc>
                <a:spcPct val="90000"/>
              </a:lnSpc>
            </a:pPr>
            <a:r>
              <a:rPr lang="tr-TR" sz="2800"/>
              <a:t>Çiftler Halinde Programlama (</a:t>
            </a:r>
            <a:r>
              <a:rPr lang="tr-TR" sz="2800" err="1">
                <a:ea typeface="+mj-lt"/>
                <a:cs typeface="+mj-lt"/>
              </a:rPr>
              <a:t>Pair</a:t>
            </a:r>
            <a:r>
              <a:rPr lang="tr-TR" sz="2800">
                <a:ea typeface="+mj-lt"/>
                <a:cs typeface="+mj-lt"/>
              </a:rPr>
              <a:t> Programming)</a:t>
            </a:r>
            <a:endParaRPr lang="tr-TR" sz="2800"/>
          </a:p>
        </p:txBody>
      </p:sp>
      <p:sp>
        <p:nvSpPr>
          <p:cNvPr id="3" name="İçerik Yer Tutucusu 2">
            <a:extLst>
              <a:ext uri="{FF2B5EF4-FFF2-40B4-BE49-F238E27FC236}">
                <a16:creationId xmlns:a16="http://schemas.microsoft.com/office/drawing/2014/main" id="{D5136220-118F-7183-66C0-D0D95393D8D2}"/>
              </a:ext>
            </a:extLst>
          </p:cNvPr>
          <p:cNvSpPr>
            <a:spLocks noGrp="1"/>
          </p:cNvSpPr>
          <p:nvPr>
            <p:ph idx="1"/>
          </p:nvPr>
        </p:nvSpPr>
        <p:spPr>
          <a:xfrm>
            <a:off x="1371601" y="3137714"/>
            <a:ext cx="4911392" cy="1498467"/>
          </a:xfrm>
        </p:spPr>
        <p:txBody>
          <a:bodyPr vert="horz" lIns="0" tIns="0" rIns="0" bIns="0" rtlCol="0" anchor="t">
            <a:normAutofit/>
          </a:bodyPr>
          <a:lstStyle/>
          <a:p>
            <a:r>
              <a:rPr lang="tr-TR" sz="1800" dirty="0">
                <a:ea typeface="+mn-lt"/>
                <a:cs typeface="+mn-lt"/>
              </a:rPr>
              <a:t> Çiftler aynı bilgisayarda kod geliştirirler.</a:t>
            </a:r>
          </a:p>
          <a:p>
            <a:r>
              <a:rPr lang="tr-TR" sz="1800" dirty="0">
                <a:ea typeface="+mn-lt"/>
                <a:cs typeface="+mn-lt"/>
              </a:rPr>
              <a:t> Dinamik bir eşleştirme kullanarak, tüm takım elemanlarının birlikte kod geliştirmesi sağlanır.</a:t>
            </a:r>
            <a:endParaRPr lang="tr-TR" sz="1800" dirty="0"/>
          </a:p>
        </p:txBody>
      </p:sp>
      <p:pic>
        <p:nvPicPr>
          <p:cNvPr id="4" name="Resim 4">
            <a:extLst>
              <a:ext uri="{FF2B5EF4-FFF2-40B4-BE49-F238E27FC236}">
                <a16:creationId xmlns:a16="http://schemas.microsoft.com/office/drawing/2014/main" id="{8BEC9E14-2492-10F5-71C7-18C99B2085F6}"/>
              </a:ext>
            </a:extLst>
          </p:cNvPr>
          <p:cNvPicPr>
            <a:picLocks noChangeAspect="1"/>
          </p:cNvPicPr>
          <p:nvPr/>
        </p:nvPicPr>
        <p:blipFill>
          <a:blip r:embed="rId2"/>
          <a:stretch>
            <a:fillRect/>
          </a:stretch>
        </p:blipFill>
        <p:spPr>
          <a:xfrm>
            <a:off x="6644639" y="1450007"/>
            <a:ext cx="5090161" cy="3486760"/>
          </a:xfrm>
          <a:prstGeom prst="rect">
            <a:avLst/>
          </a:prstGeom>
        </p:spPr>
      </p:pic>
      <p:sp>
        <p:nvSpPr>
          <p:cNvPr id="11" name="Rectangle 10">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etin kutusu 5">
            <a:extLst>
              <a:ext uri="{FF2B5EF4-FFF2-40B4-BE49-F238E27FC236}">
                <a16:creationId xmlns:a16="http://schemas.microsoft.com/office/drawing/2014/main" id="{4DA711E6-4EC4-8F4A-E11F-A71AA8006B2C}"/>
              </a:ext>
            </a:extLst>
          </p:cNvPr>
          <p:cNvSpPr txBox="1"/>
          <p:nvPr/>
        </p:nvSpPr>
        <p:spPr>
          <a:xfrm>
            <a:off x="11467170" y="6467707"/>
            <a:ext cx="7248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solidFill>
                  <a:schemeClr val="bg1"/>
                </a:solidFill>
              </a:rPr>
              <a:t>13/26</a:t>
            </a:r>
          </a:p>
        </p:txBody>
      </p:sp>
    </p:spTree>
    <p:extLst>
      <p:ext uri="{BB962C8B-B14F-4D97-AF65-F5344CB8AC3E}">
        <p14:creationId xmlns:p14="http://schemas.microsoft.com/office/powerpoint/2010/main" val="3571919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376B00C-15B8-C8D7-A482-741AF6EE68EC}"/>
              </a:ext>
            </a:extLst>
          </p:cNvPr>
          <p:cNvSpPr>
            <a:spLocks noGrp="1"/>
          </p:cNvSpPr>
          <p:nvPr>
            <p:ph type="title"/>
          </p:nvPr>
        </p:nvSpPr>
        <p:spPr/>
        <p:txBody>
          <a:bodyPr/>
          <a:lstStyle/>
          <a:p>
            <a:r>
              <a:rPr lang="tr-TR" dirty="0"/>
              <a:t>Yararları</a:t>
            </a:r>
          </a:p>
        </p:txBody>
      </p:sp>
      <p:sp>
        <p:nvSpPr>
          <p:cNvPr id="3" name="İçerik Yer Tutucusu 2">
            <a:extLst>
              <a:ext uri="{FF2B5EF4-FFF2-40B4-BE49-F238E27FC236}">
                <a16:creationId xmlns:a16="http://schemas.microsoft.com/office/drawing/2014/main" id="{B87DF0E8-7034-89AF-C3AD-DE8A534A27F8}"/>
              </a:ext>
            </a:extLst>
          </p:cNvPr>
          <p:cNvSpPr>
            <a:spLocks noGrp="1"/>
          </p:cNvSpPr>
          <p:nvPr>
            <p:ph idx="1"/>
          </p:nvPr>
        </p:nvSpPr>
        <p:spPr>
          <a:xfrm>
            <a:off x="1371600" y="2507375"/>
            <a:ext cx="10241280" cy="2209575"/>
          </a:xfrm>
        </p:spPr>
        <p:txBody>
          <a:bodyPr vert="horz" lIns="0" tIns="0" rIns="0" bIns="0" rtlCol="0" anchor="t">
            <a:normAutofit/>
          </a:bodyPr>
          <a:lstStyle/>
          <a:p>
            <a:r>
              <a:rPr lang="tr-TR" dirty="0">
                <a:ea typeface="+mn-lt"/>
                <a:cs typeface="+mn-lt"/>
              </a:rPr>
              <a:t>Takımın tamamı kodun tamamı üzerinde bilgi sahibi olur. </a:t>
            </a:r>
          </a:p>
          <a:p>
            <a:r>
              <a:rPr lang="tr-TR" dirty="0">
                <a:ea typeface="+mn-lt"/>
                <a:cs typeface="+mn-lt"/>
              </a:rPr>
              <a:t>Kod iyi bir şekilde kontrol edilmiş olur.</a:t>
            </a:r>
          </a:p>
          <a:p>
            <a:r>
              <a:rPr lang="tr-TR" dirty="0" err="1">
                <a:ea typeface="+mn-lt"/>
                <a:cs typeface="+mn-lt"/>
              </a:rPr>
              <a:t>Refactoring</a:t>
            </a:r>
            <a:r>
              <a:rPr lang="tr-TR" dirty="0">
                <a:ea typeface="+mn-lt"/>
                <a:cs typeface="+mn-lt"/>
              </a:rPr>
              <a:t> desteklenmiş olur.</a:t>
            </a:r>
          </a:p>
          <a:p>
            <a:r>
              <a:rPr lang="tr-TR" dirty="0">
                <a:ea typeface="+mn-lt"/>
                <a:cs typeface="+mn-lt"/>
              </a:rPr>
              <a:t>Belirli bir zamanda iki ayrı kişinin yazdığı kodun yarısı kadar daha fazla kod geliştirilir.</a:t>
            </a:r>
            <a:endParaRPr lang="tr-TR" dirty="0"/>
          </a:p>
        </p:txBody>
      </p:sp>
      <p:sp>
        <p:nvSpPr>
          <p:cNvPr id="5" name="Metin kutusu 4">
            <a:extLst>
              <a:ext uri="{FF2B5EF4-FFF2-40B4-BE49-F238E27FC236}">
                <a16:creationId xmlns:a16="http://schemas.microsoft.com/office/drawing/2014/main" id="{982CD7C6-CB33-4FD3-46F7-E3A6C7E8688A}"/>
              </a:ext>
            </a:extLst>
          </p:cNvPr>
          <p:cNvSpPr txBox="1"/>
          <p:nvPr/>
        </p:nvSpPr>
        <p:spPr>
          <a:xfrm>
            <a:off x="11467170" y="6467707"/>
            <a:ext cx="7248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solidFill>
                  <a:schemeClr val="bg1"/>
                </a:solidFill>
              </a:rPr>
              <a:t>14/26</a:t>
            </a:r>
          </a:p>
        </p:txBody>
      </p:sp>
    </p:spTree>
    <p:extLst>
      <p:ext uri="{BB962C8B-B14F-4D97-AF65-F5344CB8AC3E}">
        <p14:creationId xmlns:p14="http://schemas.microsoft.com/office/powerpoint/2010/main" val="2339796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F0B190-95C1-306B-52EF-BEF9384383EC}"/>
              </a:ext>
            </a:extLst>
          </p:cNvPr>
          <p:cNvSpPr>
            <a:spLocks noGrp="1"/>
          </p:cNvSpPr>
          <p:nvPr>
            <p:ph type="title"/>
          </p:nvPr>
        </p:nvSpPr>
        <p:spPr>
          <a:xfrm>
            <a:off x="1371600" y="530515"/>
            <a:ext cx="10241280" cy="745255"/>
          </a:xfrm>
        </p:spPr>
        <p:txBody>
          <a:bodyPr/>
          <a:lstStyle/>
          <a:p>
            <a:r>
              <a:rPr lang="tr-TR" dirty="0"/>
              <a:t>Eşleşmeler</a:t>
            </a:r>
          </a:p>
        </p:txBody>
      </p:sp>
      <p:sp>
        <p:nvSpPr>
          <p:cNvPr id="3" name="İçerik Yer Tutucusu 2">
            <a:extLst>
              <a:ext uri="{FF2B5EF4-FFF2-40B4-BE49-F238E27FC236}">
                <a16:creationId xmlns:a16="http://schemas.microsoft.com/office/drawing/2014/main" id="{3F1296AD-8FC9-5524-C2E7-DB25DBD093F6}"/>
              </a:ext>
            </a:extLst>
          </p:cNvPr>
          <p:cNvSpPr>
            <a:spLocks noGrp="1"/>
          </p:cNvSpPr>
          <p:nvPr>
            <p:ph idx="1"/>
          </p:nvPr>
        </p:nvSpPr>
        <p:spPr>
          <a:xfrm>
            <a:off x="1371600" y="1712449"/>
            <a:ext cx="10241280" cy="4119277"/>
          </a:xfrm>
        </p:spPr>
        <p:txBody>
          <a:bodyPr vert="horz" lIns="0" tIns="0" rIns="0" bIns="0" rtlCol="0" anchor="t">
            <a:normAutofit fontScale="92500" lnSpcReduction="20000"/>
          </a:bodyPr>
          <a:lstStyle/>
          <a:p>
            <a:pPr>
              <a:buFont typeface="Arial"/>
            </a:pPr>
            <a:r>
              <a:rPr lang="tr-TR" sz="1900" dirty="0">
                <a:ea typeface="+mn-lt"/>
                <a:cs typeface="+mn-lt"/>
              </a:rPr>
              <a:t> Bu ikili çalışmada 3 farklı eşleşme olabilir: </a:t>
            </a:r>
            <a:endParaRPr lang="tr-TR" dirty="0"/>
          </a:p>
          <a:p>
            <a:pPr marL="0" indent="0">
              <a:buNone/>
            </a:pPr>
            <a:r>
              <a:rPr lang="tr-TR" sz="1900" b="1" dirty="0">
                <a:ea typeface="+mn-lt"/>
                <a:cs typeface="+mn-lt"/>
              </a:rPr>
              <a:t>Uzman – Uzman</a:t>
            </a:r>
            <a:r>
              <a:rPr lang="tr-TR" sz="1900" dirty="0">
                <a:ea typeface="+mn-lt"/>
                <a:cs typeface="+mn-lt"/>
              </a:rPr>
              <a:t>,</a:t>
            </a:r>
            <a:r>
              <a:rPr lang="tr-TR" sz="1900" b="1" dirty="0">
                <a:ea typeface="+mn-lt"/>
                <a:cs typeface="+mn-lt"/>
              </a:rPr>
              <a:t> Acemi – Uzman</a:t>
            </a:r>
            <a:r>
              <a:rPr lang="tr-TR" sz="1900" dirty="0">
                <a:ea typeface="+mn-lt"/>
                <a:cs typeface="+mn-lt"/>
              </a:rPr>
              <a:t>,</a:t>
            </a:r>
            <a:r>
              <a:rPr lang="tr-TR" sz="1900" b="1" dirty="0">
                <a:ea typeface="+mn-lt"/>
                <a:cs typeface="+mn-lt"/>
              </a:rPr>
              <a:t> Acemi – Acemi</a:t>
            </a:r>
            <a:endParaRPr lang="tr-TR" sz="1900" b="1" dirty="0"/>
          </a:p>
          <a:p>
            <a:r>
              <a:rPr lang="en-US" sz="1900" b="1" err="1">
                <a:ea typeface="+mn-lt"/>
                <a:cs typeface="+mn-lt"/>
              </a:rPr>
              <a:t>Uzman</a:t>
            </a:r>
            <a:r>
              <a:rPr lang="en-US" sz="1900" b="1" dirty="0">
                <a:ea typeface="+mn-lt"/>
                <a:cs typeface="+mn-lt"/>
              </a:rPr>
              <a:t> – </a:t>
            </a:r>
            <a:r>
              <a:rPr lang="en-US" sz="1900" b="1" err="1">
                <a:ea typeface="+mn-lt"/>
                <a:cs typeface="+mn-lt"/>
              </a:rPr>
              <a:t>Uzman</a:t>
            </a:r>
            <a:r>
              <a:rPr lang="en-US" sz="1900" dirty="0">
                <a:ea typeface="+mn-lt"/>
                <a:cs typeface="+mn-lt"/>
              </a:rPr>
              <a:t>: </a:t>
            </a:r>
            <a:r>
              <a:rPr lang="en-US" sz="1900" err="1">
                <a:ea typeface="+mn-lt"/>
                <a:cs typeface="+mn-lt"/>
              </a:rPr>
              <a:t>Oldukça</a:t>
            </a:r>
            <a:r>
              <a:rPr lang="en-US" sz="1900" dirty="0">
                <a:ea typeface="+mn-lt"/>
                <a:cs typeface="+mn-lt"/>
              </a:rPr>
              <a:t> iyi </a:t>
            </a:r>
            <a:r>
              <a:rPr lang="en-US" sz="1900" err="1">
                <a:ea typeface="+mn-lt"/>
                <a:cs typeface="+mn-lt"/>
              </a:rPr>
              <a:t>sonuçlar</a:t>
            </a:r>
            <a:r>
              <a:rPr lang="en-US" sz="1900" dirty="0">
                <a:ea typeface="+mn-lt"/>
                <a:cs typeface="+mn-lt"/>
              </a:rPr>
              <a:t> </a:t>
            </a:r>
            <a:r>
              <a:rPr lang="en-US" sz="1900" err="1">
                <a:ea typeface="+mn-lt"/>
                <a:cs typeface="+mn-lt"/>
              </a:rPr>
              <a:t>alınır</a:t>
            </a:r>
            <a:r>
              <a:rPr lang="en-US" sz="1900" dirty="0">
                <a:ea typeface="+mn-lt"/>
                <a:cs typeface="+mn-lt"/>
              </a:rPr>
              <a:t>. </a:t>
            </a:r>
            <a:r>
              <a:rPr lang="en-US" sz="1900" err="1">
                <a:ea typeface="+mn-lt"/>
                <a:cs typeface="+mn-lt"/>
              </a:rPr>
              <a:t>Kötü</a:t>
            </a:r>
            <a:r>
              <a:rPr lang="en-US" sz="1900" dirty="0">
                <a:ea typeface="+mn-lt"/>
                <a:cs typeface="+mn-lt"/>
              </a:rPr>
              <a:t> </a:t>
            </a:r>
            <a:r>
              <a:rPr lang="en-US" sz="1900" err="1">
                <a:ea typeface="+mn-lt"/>
                <a:cs typeface="+mn-lt"/>
              </a:rPr>
              <a:t>yanı</a:t>
            </a:r>
            <a:r>
              <a:rPr lang="en-US" sz="1900" dirty="0">
                <a:ea typeface="+mn-lt"/>
                <a:cs typeface="+mn-lt"/>
              </a:rPr>
              <a:t>, </a:t>
            </a:r>
            <a:r>
              <a:rPr lang="en-US" sz="1900" err="1">
                <a:ea typeface="+mn-lt"/>
                <a:cs typeface="+mn-lt"/>
              </a:rPr>
              <a:t>ortada</a:t>
            </a:r>
            <a:r>
              <a:rPr lang="en-US" sz="1900" dirty="0">
                <a:ea typeface="+mn-lt"/>
                <a:cs typeface="+mn-lt"/>
              </a:rPr>
              <a:t> </a:t>
            </a:r>
            <a:r>
              <a:rPr lang="en-US" sz="1900" err="1">
                <a:ea typeface="+mn-lt"/>
                <a:cs typeface="+mn-lt"/>
              </a:rPr>
              <a:t>bir</a:t>
            </a:r>
            <a:r>
              <a:rPr lang="en-US" sz="1900" dirty="0">
                <a:ea typeface="+mn-lt"/>
                <a:cs typeface="+mn-lt"/>
              </a:rPr>
              <a:t> problem </a:t>
            </a:r>
            <a:r>
              <a:rPr lang="en-US" sz="1900" err="1">
                <a:ea typeface="+mn-lt"/>
                <a:cs typeface="+mn-lt"/>
              </a:rPr>
              <a:t>varsa</a:t>
            </a:r>
            <a:r>
              <a:rPr lang="en-US" sz="1900" dirty="0">
                <a:ea typeface="+mn-lt"/>
                <a:cs typeface="+mn-lt"/>
              </a:rPr>
              <a:t> </a:t>
            </a:r>
            <a:r>
              <a:rPr lang="en-US" sz="1900" err="1">
                <a:ea typeface="+mn-lt"/>
                <a:cs typeface="+mn-lt"/>
              </a:rPr>
              <a:t>çözümlere</a:t>
            </a:r>
            <a:r>
              <a:rPr lang="en-US" sz="1900" dirty="0">
                <a:ea typeface="+mn-lt"/>
                <a:cs typeface="+mn-lt"/>
              </a:rPr>
              <a:t> </a:t>
            </a:r>
            <a:r>
              <a:rPr lang="en-US" sz="1900" err="1">
                <a:ea typeface="+mn-lt"/>
                <a:cs typeface="+mn-lt"/>
              </a:rPr>
              <a:t>genelde</a:t>
            </a:r>
            <a:r>
              <a:rPr lang="en-US" sz="1900" dirty="0">
                <a:ea typeface="+mn-lt"/>
                <a:cs typeface="+mn-lt"/>
              </a:rPr>
              <a:t> </a:t>
            </a:r>
            <a:r>
              <a:rPr lang="en-US" sz="1900" err="1">
                <a:ea typeface="+mn-lt"/>
                <a:cs typeface="+mn-lt"/>
              </a:rPr>
              <a:t>deneyimler</a:t>
            </a:r>
            <a:r>
              <a:rPr lang="en-US" sz="1900" dirty="0">
                <a:ea typeface="+mn-lt"/>
                <a:cs typeface="+mn-lt"/>
              </a:rPr>
              <a:t> </a:t>
            </a:r>
            <a:r>
              <a:rPr lang="en-US" sz="1900" err="1">
                <a:ea typeface="+mn-lt"/>
                <a:cs typeface="+mn-lt"/>
              </a:rPr>
              <a:t>sonucu</a:t>
            </a:r>
            <a:r>
              <a:rPr lang="en-US" sz="1900" dirty="0">
                <a:ea typeface="+mn-lt"/>
                <a:cs typeface="+mn-lt"/>
              </a:rPr>
              <a:t> </a:t>
            </a:r>
            <a:r>
              <a:rPr lang="en-US" sz="1900" err="1">
                <a:ea typeface="+mn-lt"/>
                <a:cs typeface="+mn-lt"/>
              </a:rPr>
              <a:t>çıkarım</a:t>
            </a:r>
            <a:r>
              <a:rPr lang="en-US" sz="1900" dirty="0">
                <a:ea typeface="+mn-lt"/>
                <a:cs typeface="+mn-lt"/>
              </a:rPr>
              <a:t> </a:t>
            </a:r>
            <a:r>
              <a:rPr lang="en-US" sz="1900" err="1">
                <a:ea typeface="+mn-lt"/>
                <a:cs typeface="+mn-lt"/>
              </a:rPr>
              <a:t>yaparlar</a:t>
            </a:r>
            <a:r>
              <a:rPr lang="en-US" sz="1900" dirty="0">
                <a:ea typeface="+mn-lt"/>
                <a:cs typeface="+mn-lt"/>
              </a:rPr>
              <a:t>,  </a:t>
            </a:r>
            <a:r>
              <a:rPr lang="en-US" sz="1900" err="1">
                <a:ea typeface="+mn-lt"/>
                <a:cs typeface="+mn-lt"/>
              </a:rPr>
              <a:t>bu</a:t>
            </a:r>
            <a:r>
              <a:rPr lang="en-US" sz="1900" dirty="0">
                <a:ea typeface="+mn-lt"/>
                <a:cs typeface="+mn-lt"/>
              </a:rPr>
              <a:t> durum yeni </a:t>
            </a:r>
            <a:r>
              <a:rPr lang="en-US" sz="1900" err="1">
                <a:ea typeface="+mn-lt"/>
                <a:cs typeface="+mn-lt"/>
              </a:rPr>
              <a:t>fikirlerin</a:t>
            </a:r>
            <a:r>
              <a:rPr lang="en-US" sz="1900" dirty="0">
                <a:ea typeface="+mn-lt"/>
                <a:cs typeface="+mn-lt"/>
              </a:rPr>
              <a:t> </a:t>
            </a:r>
            <a:r>
              <a:rPr lang="en-US" sz="1900" err="1">
                <a:ea typeface="+mn-lt"/>
                <a:cs typeface="+mn-lt"/>
              </a:rPr>
              <a:t>üretimi</a:t>
            </a:r>
            <a:r>
              <a:rPr lang="en-US" sz="1900" dirty="0">
                <a:ea typeface="+mn-lt"/>
                <a:cs typeface="+mn-lt"/>
              </a:rPr>
              <a:t> </a:t>
            </a:r>
            <a:r>
              <a:rPr lang="en-US" sz="1900" err="1">
                <a:ea typeface="+mn-lt"/>
                <a:cs typeface="+mn-lt"/>
              </a:rPr>
              <a:t>açısından</a:t>
            </a:r>
            <a:r>
              <a:rPr lang="en-US" sz="1900" dirty="0">
                <a:ea typeface="+mn-lt"/>
                <a:cs typeface="+mn-lt"/>
              </a:rPr>
              <a:t> </a:t>
            </a:r>
            <a:r>
              <a:rPr lang="en-US" sz="1900" err="1">
                <a:ea typeface="+mn-lt"/>
                <a:cs typeface="+mn-lt"/>
              </a:rPr>
              <a:t>olumsuz</a:t>
            </a:r>
            <a:r>
              <a:rPr lang="en-US" sz="1900" dirty="0">
                <a:ea typeface="+mn-lt"/>
                <a:cs typeface="+mn-lt"/>
              </a:rPr>
              <a:t> </a:t>
            </a:r>
            <a:r>
              <a:rPr lang="en-US" sz="1900" err="1">
                <a:ea typeface="+mn-lt"/>
                <a:cs typeface="+mn-lt"/>
              </a:rPr>
              <a:t>bir</a:t>
            </a:r>
            <a:r>
              <a:rPr lang="en-US" sz="1900" dirty="0">
                <a:ea typeface="+mn-lt"/>
                <a:cs typeface="+mn-lt"/>
              </a:rPr>
              <a:t> </a:t>
            </a:r>
            <a:r>
              <a:rPr lang="en-US" sz="1900" err="1">
                <a:ea typeface="+mn-lt"/>
                <a:cs typeface="+mn-lt"/>
              </a:rPr>
              <a:t>durumdur</a:t>
            </a:r>
            <a:r>
              <a:rPr lang="en-US" sz="1900" dirty="0">
                <a:ea typeface="+mn-lt"/>
                <a:cs typeface="+mn-lt"/>
              </a:rPr>
              <a:t>.</a:t>
            </a:r>
            <a:endParaRPr lang="en-US" sz="1900"/>
          </a:p>
          <a:p>
            <a:r>
              <a:rPr lang="en-US" sz="1900" b="1" err="1">
                <a:ea typeface="+mn-lt"/>
                <a:cs typeface="+mn-lt"/>
              </a:rPr>
              <a:t>Acemi</a:t>
            </a:r>
            <a:r>
              <a:rPr lang="en-US" sz="1900" b="1" dirty="0">
                <a:ea typeface="+mn-lt"/>
                <a:cs typeface="+mn-lt"/>
              </a:rPr>
              <a:t> – </a:t>
            </a:r>
            <a:r>
              <a:rPr lang="en-US" sz="1900" b="1" err="1">
                <a:ea typeface="+mn-lt"/>
                <a:cs typeface="+mn-lt"/>
              </a:rPr>
              <a:t>Uzman</a:t>
            </a:r>
            <a:r>
              <a:rPr lang="en-US" sz="1900" dirty="0">
                <a:ea typeface="+mn-lt"/>
                <a:cs typeface="+mn-lt"/>
              </a:rPr>
              <a:t>: En </a:t>
            </a:r>
            <a:r>
              <a:rPr lang="en-US" sz="1900" err="1">
                <a:ea typeface="+mn-lt"/>
                <a:cs typeface="+mn-lt"/>
              </a:rPr>
              <a:t>fazla</a:t>
            </a:r>
            <a:r>
              <a:rPr lang="en-US" sz="1900" dirty="0">
                <a:ea typeface="+mn-lt"/>
                <a:cs typeface="+mn-lt"/>
              </a:rPr>
              <a:t> </a:t>
            </a:r>
            <a:r>
              <a:rPr lang="en-US" sz="1900" err="1">
                <a:ea typeface="+mn-lt"/>
                <a:cs typeface="+mn-lt"/>
              </a:rPr>
              <a:t>verim</a:t>
            </a:r>
            <a:r>
              <a:rPr lang="en-US" sz="1900" dirty="0">
                <a:ea typeface="+mn-lt"/>
                <a:cs typeface="+mn-lt"/>
              </a:rPr>
              <a:t> </a:t>
            </a:r>
            <a:r>
              <a:rPr lang="en-US" sz="1900" err="1">
                <a:ea typeface="+mn-lt"/>
                <a:cs typeface="+mn-lt"/>
              </a:rPr>
              <a:t>alınan</a:t>
            </a:r>
            <a:r>
              <a:rPr lang="en-US" sz="1900" dirty="0">
                <a:ea typeface="+mn-lt"/>
                <a:cs typeface="+mn-lt"/>
              </a:rPr>
              <a:t> </a:t>
            </a:r>
            <a:r>
              <a:rPr lang="en-US" sz="1900" err="1">
                <a:ea typeface="+mn-lt"/>
                <a:cs typeface="+mn-lt"/>
              </a:rPr>
              <a:t>modeldir</a:t>
            </a:r>
            <a:r>
              <a:rPr lang="en-US" sz="1900" dirty="0">
                <a:ea typeface="+mn-lt"/>
                <a:cs typeface="+mn-lt"/>
              </a:rPr>
              <a:t>. </a:t>
            </a:r>
            <a:r>
              <a:rPr lang="en-US" sz="1900" err="1">
                <a:ea typeface="+mn-lt"/>
                <a:cs typeface="+mn-lt"/>
              </a:rPr>
              <a:t>Uzman</a:t>
            </a:r>
            <a:r>
              <a:rPr lang="en-US" sz="1900" dirty="0">
                <a:ea typeface="+mn-lt"/>
                <a:cs typeface="+mn-lt"/>
              </a:rPr>
              <a:t> </a:t>
            </a:r>
            <a:r>
              <a:rPr lang="en-US" sz="1900" err="1">
                <a:ea typeface="+mn-lt"/>
                <a:cs typeface="+mn-lt"/>
              </a:rPr>
              <a:t>geliştiricinin</a:t>
            </a:r>
            <a:r>
              <a:rPr lang="en-US" sz="1900" dirty="0">
                <a:ea typeface="+mn-lt"/>
                <a:cs typeface="+mn-lt"/>
              </a:rPr>
              <a:t> </a:t>
            </a:r>
            <a:r>
              <a:rPr lang="en-US" sz="1900" err="1">
                <a:ea typeface="+mn-lt"/>
                <a:cs typeface="+mn-lt"/>
              </a:rPr>
              <a:t>acemiye</a:t>
            </a:r>
            <a:r>
              <a:rPr lang="en-US" sz="1900" dirty="0">
                <a:ea typeface="+mn-lt"/>
                <a:cs typeface="+mn-lt"/>
              </a:rPr>
              <a:t> </a:t>
            </a:r>
            <a:r>
              <a:rPr lang="en-US" sz="1900" err="1">
                <a:ea typeface="+mn-lt"/>
                <a:cs typeface="+mn-lt"/>
              </a:rPr>
              <a:t>yön</a:t>
            </a:r>
            <a:r>
              <a:rPr lang="en-US" sz="1900" dirty="0">
                <a:ea typeface="+mn-lt"/>
                <a:cs typeface="+mn-lt"/>
              </a:rPr>
              <a:t> </a:t>
            </a:r>
            <a:r>
              <a:rPr lang="en-US" sz="1900" err="1">
                <a:ea typeface="+mn-lt"/>
                <a:cs typeface="+mn-lt"/>
              </a:rPr>
              <a:t>vermesi</a:t>
            </a:r>
            <a:r>
              <a:rPr lang="en-US" sz="1900" dirty="0">
                <a:ea typeface="+mn-lt"/>
                <a:cs typeface="+mn-lt"/>
              </a:rPr>
              <a:t> </a:t>
            </a:r>
            <a:r>
              <a:rPr lang="en-US" sz="1900" err="1">
                <a:ea typeface="+mn-lt"/>
                <a:cs typeface="+mn-lt"/>
              </a:rPr>
              <a:t>ve</a:t>
            </a:r>
            <a:r>
              <a:rPr lang="en-US" sz="1900" dirty="0">
                <a:ea typeface="+mn-lt"/>
                <a:cs typeface="+mn-lt"/>
              </a:rPr>
              <a:t> </a:t>
            </a:r>
            <a:r>
              <a:rPr lang="en-US" sz="1900" err="1">
                <a:ea typeface="+mn-lt"/>
                <a:cs typeface="+mn-lt"/>
              </a:rPr>
              <a:t>gelişimine</a:t>
            </a:r>
            <a:r>
              <a:rPr lang="en-US" sz="1900" dirty="0">
                <a:ea typeface="+mn-lt"/>
                <a:cs typeface="+mn-lt"/>
              </a:rPr>
              <a:t> </a:t>
            </a:r>
            <a:r>
              <a:rPr lang="en-US" sz="1900" err="1">
                <a:ea typeface="+mn-lt"/>
                <a:cs typeface="+mn-lt"/>
              </a:rPr>
              <a:t>destek</a:t>
            </a:r>
            <a:r>
              <a:rPr lang="en-US" sz="1900" dirty="0">
                <a:ea typeface="+mn-lt"/>
                <a:cs typeface="+mn-lt"/>
              </a:rPr>
              <a:t> </a:t>
            </a:r>
            <a:r>
              <a:rPr lang="en-US" sz="1900" err="1">
                <a:ea typeface="+mn-lt"/>
                <a:cs typeface="+mn-lt"/>
              </a:rPr>
              <a:t>vermesi</a:t>
            </a:r>
            <a:r>
              <a:rPr lang="en-US" sz="1900" dirty="0">
                <a:ea typeface="+mn-lt"/>
                <a:cs typeface="+mn-lt"/>
              </a:rPr>
              <a:t> </a:t>
            </a:r>
            <a:r>
              <a:rPr lang="en-US" sz="1900" err="1">
                <a:ea typeface="+mn-lt"/>
                <a:cs typeface="+mn-lt"/>
              </a:rPr>
              <a:t>açısından</a:t>
            </a:r>
            <a:r>
              <a:rPr lang="en-US" sz="1900" dirty="0">
                <a:ea typeface="+mn-lt"/>
                <a:cs typeface="+mn-lt"/>
              </a:rPr>
              <a:t> </a:t>
            </a:r>
            <a:r>
              <a:rPr lang="en-US" sz="1900" err="1">
                <a:ea typeface="+mn-lt"/>
                <a:cs typeface="+mn-lt"/>
              </a:rPr>
              <a:t>oldukça</a:t>
            </a:r>
            <a:r>
              <a:rPr lang="en-US" sz="1900" dirty="0">
                <a:ea typeface="+mn-lt"/>
                <a:cs typeface="+mn-lt"/>
              </a:rPr>
              <a:t> </a:t>
            </a:r>
            <a:r>
              <a:rPr lang="en-US" sz="1900" err="1">
                <a:ea typeface="+mn-lt"/>
                <a:cs typeface="+mn-lt"/>
              </a:rPr>
              <a:t>önemlidir</a:t>
            </a:r>
            <a:r>
              <a:rPr lang="en-US" sz="1900" dirty="0">
                <a:ea typeface="+mn-lt"/>
                <a:cs typeface="+mn-lt"/>
              </a:rPr>
              <a:t>. </a:t>
            </a:r>
            <a:r>
              <a:rPr lang="en-US" sz="1900" err="1">
                <a:ea typeface="+mn-lt"/>
                <a:cs typeface="+mn-lt"/>
              </a:rPr>
              <a:t>Acemi</a:t>
            </a:r>
            <a:r>
              <a:rPr lang="en-US" sz="1900" dirty="0">
                <a:ea typeface="+mn-lt"/>
                <a:cs typeface="+mn-lt"/>
              </a:rPr>
              <a:t> </a:t>
            </a:r>
            <a:r>
              <a:rPr lang="en-US" sz="1900" err="1">
                <a:ea typeface="+mn-lt"/>
                <a:cs typeface="+mn-lt"/>
              </a:rPr>
              <a:t>geliştiricinin</a:t>
            </a:r>
            <a:r>
              <a:rPr lang="en-US" sz="1900" dirty="0">
                <a:ea typeface="+mn-lt"/>
                <a:cs typeface="+mn-lt"/>
              </a:rPr>
              <a:t> yeni </a:t>
            </a:r>
            <a:r>
              <a:rPr lang="en-US" sz="1900" err="1">
                <a:ea typeface="+mn-lt"/>
                <a:cs typeface="+mn-lt"/>
              </a:rPr>
              <a:t>bilgilere</a:t>
            </a:r>
            <a:r>
              <a:rPr lang="en-US" sz="1900" dirty="0">
                <a:ea typeface="+mn-lt"/>
                <a:cs typeface="+mn-lt"/>
              </a:rPr>
              <a:t> </a:t>
            </a:r>
            <a:r>
              <a:rPr lang="en-US" sz="1900" err="1">
                <a:ea typeface="+mn-lt"/>
                <a:cs typeface="+mn-lt"/>
              </a:rPr>
              <a:t>açık</a:t>
            </a:r>
            <a:r>
              <a:rPr lang="en-US" sz="1900" dirty="0">
                <a:ea typeface="+mn-lt"/>
                <a:cs typeface="+mn-lt"/>
              </a:rPr>
              <a:t> </a:t>
            </a:r>
            <a:r>
              <a:rPr lang="en-US" sz="1900" err="1">
                <a:ea typeface="+mn-lt"/>
                <a:cs typeface="+mn-lt"/>
              </a:rPr>
              <a:t>olması</a:t>
            </a:r>
            <a:r>
              <a:rPr lang="en-US" sz="1900" dirty="0">
                <a:ea typeface="+mn-lt"/>
                <a:cs typeface="+mn-lt"/>
              </a:rPr>
              <a:t> </a:t>
            </a:r>
            <a:r>
              <a:rPr lang="en-US" sz="1900" err="1">
                <a:ea typeface="+mn-lt"/>
                <a:cs typeface="+mn-lt"/>
              </a:rPr>
              <a:t>ve</a:t>
            </a:r>
            <a:r>
              <a:rPr lang="en-US" sz="1900" dirty="0">
                <a:ea typeface="+mn-lt"/>
                <a:cs typeface="+mn-lt"/>
              </a:rPr>
              <a:t> </a:t>
            </a:r>
            <a:r>
              <a:rPr lang="en-US" sz="1900" err="1">
                <a:ea typeface="+mn-lt"/>
                <a:cs typeface="+mn-lt"/>
              </a:rPr>
              <a:t>sorgulayıcı</a:t>
            </a:r>
            <a:r>
              <a:rPr lang="en-US" sz="1900" dirty="0">
                <a:ea typeface="+mn-lt"/>
                <a:cs typeface="+mn-lt"/>
              </a:rPr>
              <a:t> </a:t>
            </a:r>
            <a:r>
              <a:rPr lang="en-US" sz="1900" err="1">
                <a:ea typeface="+mn-lt"/>
                <a:cs typeface="+mn-lt"/>
              </a:rPr>
              <a:t>özelliği</a:t>
            </a:r>
            <a:r>
              <a:rPr lang="en-US" sz="1900" dirty="0">
                <a:ea typeface="+mn-lt"/>
                <a:cs typeface="+mn-lt"/>
              </a:rPr>
              <a:t> </a:t>
            </a:r>
            <a:r>
              <a:rPr lang="en-US" sz="1900" err="1">
                <a:ea typeface="+mn-lt"/>
                <a:cs typeface="+mn-lt"/>
              </a:rPr>
              <a:t>ile</a:t>
            </a:r>
            <a:r>
              <a:rPr lang="en-US" sz="1900" dirty="0">
                <a:ea typeface="+mn-lt"/>
                <a:cs typeface="+mn-lt"/>
              </a:rPr>
              <a:t> yeni </a:t>
            </a:r>
            <a:r>
              <a:rPr lang="en-US" sz="1900" err="1">
                <a:ea typeface="+mn-lt"/>
                <a:cs typeface="+mn-lt"/>
              </a:rPr>
              <a:t>fikirler</a:t>
            </a:r>
            <a:r>
              <a:rPr lang="en-US" sz="1900" dirty="0">
                <a:ea typeface="+mn-lt"/>
                <a:cs typeface="+mn-lt"/>
              </a:rPr>
              <a:t> </a:t>
            </a:r>
            <a:r>
              <a:rPr lang="en-US" sz="1900" err="1">
                <a:ea typeface="+mn-lt"/>
                <a:cs typeface="+mn-lt"/>
              </a:rPr>
              <a:t>ortaya</a:t>
            </a:r>
            <a:r>
              <a:rPr lang="en-US" sz="1900" dirty="0">
                <a:ea typeface="+mn-lt"/>
                <a:cs typeface="+mn-lt"/>
              </a:rPr>
              <a:t> </a:t>
            </a:r>
            <a:r>
              <a:rPr lang="en-US" sz="1900" err="1">
                <a:ea typeface="+mn-lt"/>
                <a:cs typeface="+mn-lt"/>
              </a:rPr>
              <a:t>çıkacaktır</a:t>
            </a:r>
            <a:r>
              <a:rPr lang="en-US" sz="1900" dirty="0">
                <a:ea typeface="+mn-lt"/>
                <a:cs typeface="+mn-lt"/>
              </a:rPr>
              <a:t>.</a:t>
            </a:r>
            <a:endParaRPr lang="en-US" sz="1900"/>
          </a:p>
          <a:p>
            <a:r>
              <a:rPr lang="en-US" sz="1900" b="1" err="1">
                <a:ea typeface="+mn-lt"/>
                <a:cs typeface="+mn-lt"/>
              </a:rPr>
              <a:t>Acemi</a:t>
            </a:r>
            <a:r>
              <a:rPr lang="en-US" sz="1900" b="1" dirty="0">
                <a:ea typeface="+mn-lt"/>
                <a:cs typeface="+mn-lt"/>
              </a:rPr>
              <a:t> – </a:t>
            </a:r>
            <a:r>
              <a:rPr lang="en-US" sz="1900" b="1" err="1">
                <a:ea typeface="+mn-lt"/>
                <a:cs typeface="+mn-lt"/>
              </a:rPr>
              <a:t>Acemi</a:t>
            </a:r>
            <a:r>
              <a:rPr lang="en-US" sz="1900" dirty="0">
                <a:ea typeface="+mn-lt"/>
                <a:cs typeface="+mn-lt"/>
              </a:rPr>
              <a:t>: 2 </a:t>
            </a:r>
            <a:r>
              <a:rPr lang="en-US" sz="1900" err="1">
                <a:ea typeface="+mn-lt"/>
                <a:cs typeface="+mn-lt"/>
              </a:rPr>
              <a:t>aceminin</a:t>
            </a:r>
            <a:r>
              <a:rPr lang="en-US" sz="1900" dirty="0">
                <a:ea typeface="+mn-lt"/>
                <a:cs typeface="+mn-lt"/>
              </a:rPr>
              <a:t> </a:t>
            </a:r>
            <a:r>
              <a:rPr lang="en-US" sz="1900" err="1">
                <a:ea typeface="+mn-lt"/>
                <a:cs typeface="+mn-lt"/>
              </a:rPr>
              <a:t>birlikte</a:t>
            </a:r>
            <a:r>
              <a:rPr lang="en-US" sz="1900" dirty="0">
                <a:ea typeface="+mn-lt"/>
                <a:cs typeface="+mn-lt"/>
              </a:rPr>
              <a:t> </a:t>
            </a:r>
            <a:r>
              <a:rPr lang="en-US" sz="1900" err="1">
                <a:ea typeface="+mn-lt"/>
                <a:cs typeface="+mn-lt"/>
              </a:rPr>
              <a:t>çalışması</a:t>
            </a:r>
            <a:r>
              <a:rPr lang="en-US" sz="1900" dirty="0">
                <a:ea typeface="+mn-lt"/>
                <a:cs typeface="+mn-lt"/>
              </a:rPr>
              <a:t>, </a:t>
            </a:r>
            <a:r>
              <a:rPr lang="en-US" sz="1900" err="1">
                <a:ea typeface="+mn-lt"/>
                <a:cs typeface="+mn-lt"/>
              </a:rPr>
              <a:t>farklı</a:t>
            </a:r>
            <a:r>
              <a:rPr lang="en-US" sz="1900" dirty="0">
                <a:ea typeface="+mn-lt"/>
                <a:cs typeface="+mn-lt"/>
              </a:rPr>
              <a:t> </a:t>
            </a:r>
            <a:r>
              <a:rPr lang="en-US" sz="1900" err="1">
                <a:ea typeface="+mn-lt"/>
                <a:cs typeface="+mn-lt"/>
              </a:rPr>
              <a:t>bakış</a:t>
            </a:r>
            <a:r>
              <a:rPr lang="en-US" sz="1900" dirty="0">
                <a:ea typeface="+mn-lt"/>
                <a:cs typeface="+mn-lt"/>
              </a:rPr>
              <a:t> </a:t>
            </a:r>
            <a:r>
              <a:rPr lang="en-US" sz="1900" err="1">
                <a:ea typeface="+mn-lt"/>
                <a:cs typeface="+mn-lt"/>
              </a:rPr>
              <a:t>açısı</a:t>
            </a:r>
            <a:r>
              <a:rPr lang="en-US" sz="1900" dirty="0">
                <a:ea typeface="+mn-lt"/>
                <a:cs typeface="+mn-lt"/>
              </a:rPr>
              <a:t> </a:t>
            </a:r>
            <a:r>
              <a:rPr lang="en-US" sz="1900" err="1">
                <a:ea typeface="+mn-lt"/>
                <a:cs typeface="+mn-lt"/>
              </a:rPr>
              <a:t>kazanma</a:t>
            </a:r>
            <a:r>
              <a:rPr lang="en-US" sz="1900" dirty="0">
                <a:ea typeface="+mn-lt"/>
                <a:cs typeface="+mn-lt"/>
              </a:rPr>
              <a:t> </a:t>
            </a:r>
            <a:r>
              <a:rPr lang="en-US" sz="1900" err="1">
                <a:ea typeface="+mn-lt"/>
                <a:cs typeface="+mn-lt"/>
              </a:rPr>
              <a:t>açısından</a:t>
            </a:r>
            <a:r>
              <a:rPr lang="en-US" sz="1900" dirty="0">
                <a:ea typeface="+mn-lt"/>
                <a:cs typeface="+mn-lt"/>
              </a:rPr>
              <a:t> </a:t>
            </a:r>
            <a:r>
              <a:rPr lang="en-US" sz="1900" err="1">
                <a:ea typeface="+mn-lt"/>
                <a:cs typeface="+mn-lt"/>
              </a:rPr>
              <a:t>faydalı</a:t>
            </a:r>
            <a:r>
              <a:rPr lang="en-US" sz="1900" dirty="0">
                <a:ea typeface="+mn-lt"/>
                <a:cs typeface="+mn-lt"/>
              </a:rPr>
              <a:t> </a:t>
            </a:r>
            <a:r>
              <a:rPr lang="en-US" sz="1900" err="1">
                <a:ea typeface="+mn-lt"/>
                <a:cs typeface="+mn-lt"/>
              </a:rPr>
              <a:t>olacaktır</a:t>
            </a:r>
            <a:r>
              <a:rPr lang="en-US" sz="1900" dirty="0">
                <a:ea typeface="+mn-lt"/>
                <a:cs typeface="+mn-lt"/>
              </a:rPr>
              <a:t>.</a:t>
            </a:r>
            <a:endParaRPr lang="en-US" sz="1900" dirty="0"/>
          </a:p>
          <a:p>
            <a:pPr marL="0" indent="0">
              <a:buNone/>
            </a:pPr>
            <a:br>
              <a:rPr lang="en-US" dirty="0"/>
            </a:br>
            <a:endParaRPr lang="en-US"/>
          </a:p>
        </p:txBody>
      </p:sp>
      <p:sp>
        <p:nvSpPr>
          <p:cNvPr id="5" name="Metin kutusu 4">
            <a:extLst>
              <a:ext uri="{FF2B5EF4-FFF2-40B4-BE49-F238E27FC236}">
                <a16:creationId xmlns:a16="http://schemas.microsoft.com/office/drawing/2014/main" id="{2ACFAB4F-B7AB-228E-8B7A-A6ECC0120B13}"/>
              </a:ext>
            </a:extLst>
          </p:cNvPr>
          <p:cNvSpPr txBox="1"/>
          <p:nvPr/>
        </p:nvSpPr>
        <p:spPr>
          <a:xfrm>
            <a:off x="11467170" y="6467707"/>
            <a:ext cx="7248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solidFill>
                  <a:schemeClr val="bg1"/>
                </a:solidFill>
              </a:rPr>
              <a:t>15/26</a:t>
            </a:r>
          </a:p>
        </p:txBody>
      </p:sp>
    </p:spTree>
    <p:extLst>
      <p:ext uri="{BB962C8B-B14F-4D97-AF65-F5344CB8AC3E}">
        <p14:creationId xmlns:p14="http://schemas.microsoft.com/office/powerpoint/2010/main" val="1066639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3" y="3587284"/>
            <a:ext cx="2501977" cy="4038601"/>
          </a:xfrm>
          <a:prstGeom prst="rect">
            <a:avLst/>
          </a:prstGeom>
          <a:gradFill>
            <a:gsLst>
              <a:gs pos="0">
                <a:schemeClr val="accent5">
                  <a:lumMod val="60000"/>
                  <a:lumOff val="40000"/>
                  <a:alpha val="0"/>
                </a:schemeClr>
              </a:gs>
              <a:gs pos="99000">
                <a:schemeClr val="accent2">
                  <a:alpha val="7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5254" y="969296"/>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Başlık 1">
            <a:extLst>
              <a:ext uri="{FF2B5EF4-FFF2-40B4-BE49-F238E27FC236}">
                <a16:creationId xmlns:a16="http://schemas.microsoft.com/office/drawing/2014/main" id="{7149B663-DA59-996E-91DE-4A9B640FE6DC}"/>
              </a:ext>
            </a:extLst>
          </p:cNvPr>
          <p:cNvSpPr>
            <a:spLocks noGrp="1"/>
          </p:cNvSpPr>
          <p:nvPr>
            <p:ph type="title"/>
          </p:nvPr>
        </p:nvSpPr>
        <p:spPr>
          <a:xfrm>
            <a:off x="390933" y="2436098"/>
            <a:ext cx="3258570" cy="1891376"/>
          </a:xfrm>
        </p:spPr>
        <p:txBody>
          <a:bodyPr anchor="b">
            <a:normAutofit/>
          </a:bodyPr>
          <a:lstStyle/>
          <a:p>
            <a:pPr algn="r"/>
            <a:r>
              <a:rPr lang="tr-TR" sz="4000" i="1" dirty="0">
                <a:solidFill>
                  <a:schemeClr val="bg1"/>
                </a:solidFill>
                <a:ea typeface="+mj-lt"/>
                <a:cs typeface="+mj-lt"/>
              </a:rPr>
              <a:t>Hikaye Kartları</a:t>
            </a:r>
            <a:endParaRPr lang="tr-TR" sz="4000">
              <a:solidFill>
                <a:schemeClr val="bg1"/>
              </a:solidFill>
            </a:endParaRPr>
          </a:p>
          <a:p>
            <a:pPr algn="r"/>
            <a:endParaRPr lang="tr-TR" sz="3200">
              <a:solidFill>
                <a:schemeClr val="bg1"/>
              </a:solidFill>
            </a:endParaRPr>
          </a:p>
        </p:txBody>
      </p:sp>
      <p:sp>
        <p:nvSpPr>
          <p:cNvPr id="3" name="İçerik Yer Tutucusu 2">
            <a:extLst>
              <a:ext uri="{FF2B5EF4-FFF2-40B4-BE49-F238E27FC236}">
                <a16:creationId xmlns:a16="http://schemas.microsoft.com/office/drawing/2014/main" id="{0A080CC1-6DFF-7BF7-11A2-14E1548930DA}"/>
              </a:ext>
            </a:extLst>
          </p:cNvPr>
          <p:cNvSpPr>
            <a:spLocks noGrp="1"/>
          </p:cNvSpPr>
          <p:nvPr>
            <p:ph idx="1"/>
          </p:nvPr>
        </p:nvSpPr>
        <p:spPr>
          <a:xfrm>
            <a:off x="4402987" y="513684"/>
            <a:ext cx="3476857" cy="5992286"/>
          </a:xfrm>
        </p:spPr>
        <p:txBody>
          <a:bodyPr vert="horz" lIns="0" tIns="0" rIns="0" bIns="0" rtlCol="0" anchor="ctr">
            <a:normAutofit/>
          </a:bodyPr>
          <a:lstStyle/>
          <a:p>
            <a:r>
              <a:rPr lang="tr-TR" sz="1800" dirty="0">
                <a:ea typeface="+mn-lt"/>
                <a:cs typeface="+mn-lt"/>
              </a:rPr>
              <a:t>Hikaye kartları, XP planlama sürecinin (planlama oyunu) ana girdileridir.</a:t>
            </a:r>
          </a:p>
          <a:p>
            <a:r>
              <a:rPr lang="tr-TR" sz="1800" dirty="0">
                <a:ea typeface="+mn-lt"/>
                <a:cs typeface="+mn-lt"/>
              </a:rPr>
              <a:t>XP sürecinde, müşteriler sistem gereksinimlerini oluşturmada ve öncelik sırasına sokmada yoğun görev alırlar.</a:t>
            </a:r>
          </a:p>
          <a:p>
            <a:r>
              <a:rPr lang="tr-TR" sz="1800" dirty="0">
                <a:ea typeface="+mn-lt"/>
                <a:cs typeface="+mn-lt"/>
              </a:rPr>
              <a:t>Müşteri, geliştirme ekibi ile senaryoları tartışır.</a:t>
            </a:r>
            <a:endParaRPr lang="tr-TR" sz="1800" dirty="0"/>
          </a:p>
        </p:txBody>
      </p:sp>
      <p:pic>
        <p:nvPicPr>
          <p:cNvPr id="14" name="Picture 4" descr="Sticky notes on a wall">
            <a:extLst>
              <a:ext uri="{FF2B5EF4-FFF2-40B4-BE49-F238E27FC236}">
                <a16:creationId xmlns:a16="http://schemas.microsoft.com/office/drawing/2014/main" id="{465730D5-4B7B-2A95-7DBF-DB0CEBA994B2}"/>
              </a:ext>
            </a:extLst>
          </p:cNvPr>
          <p:cNvPicPr>
            <a:picLocks noChangeAspect="1"/>
          </p:cNvPicPr>
          <p:nvPr/>
        </p:nvPicPr>
        <p:blipFill rotWithShape="1">
          <a:blip r:embed="rId2"/>
          <a:srcRect l="28351" r="30145" b="10"/>
          <a:stretch/>
        </p:blipFill>
        <p:spPr>
          <a:xfrm>
            <a:off x="8109502" y="10"/>
            <a:ext cx="4082498" cy="6857990"/>
          </a:xfrm>
          <a:prstGeom prst="rect">
            <a:avLst/>
          </a:prstGeom>
        </p:spPr>
      </p:pic>
      <p:sp>
        <p:nvSpPr>
          <p:cNvPr id="16" name="Metin kutusu 15">
            <a:extLst>
              <a:ext uri="{FF2B5EF4-FFF2-40B4-BE49-F238E27FC236}">
                <a16:creationId xmlns:a16="http://schemas.microsoft.com/office/drawing/2014/main" id="{D300A2C2-536C-A106-7712-E9E479F1A703}"/>
              </a:ext>
            </a:extLst>
          </p:cNvPr>
          <p:cNvSpPr txBox="1"/>
          <p:nvPr/>
        </p:nvSpPr>
        <p:spPr>
          <a:xfrm>
            <a:off x="11467170" y="6551341"/>
            <a:ext cx="7248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t>16/26</a:t>
            </a:r>
          </a:p>
        </p:txBody>
      </p:sp>
    </p:spTree>
    <p:extLst>
      <p:ext uri="{BB962C8B-B14F-4D97-AF65-F5344CB8AC3E}">
        <p14:creationId xmlns:p14="http://schemas.microsoft.com/office/powerpoint/2010/main" val="2630513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descr="metin içeren bir resim&#10;&#10;Açıklama otomatik olarak oluşturuldu">
            <a:extLst>
              <a:ext uri="{FF2B5EF4-FFF2-40B4-BE49-F238E27FC236}">
                <a16:creationId xmlns:a16="http://schemas.microsoft.com/office/drawing/2014/main" id="{8711C2DC-F97C-1AEE-7F0E-3EE0A4793C47}"/>
              </a:ext>
            </a:extLst>
          </p:cNvPr>
          <p:cNvPicPr>
            <a:picLocks noGrp="1" noChangeAspect="1"/>
          </p:cNvPicPr>
          <p:nvPr>
            <p:ph idx="1"/>
          </p:nvPr>
        </p:nvPicPr>
        <p:blipFill>
          <a:blip r:embed="rId2"/>
          <a:stretch>
            <a:fillRect/>
          </a:stretch>
        </p:blipFill>
        <p:spPr>
          <a:xfrm>
            <a:off x="1311389" y="253729"/>
            <a:ext cx="9571823" cy="5994447"/>
          </a:xfrm>
        </p:spPr>
      </p:pic>
      <p:sp>
        <p:nvSpPr>
          <p:cNvPr id="6" name="Metin kutusu 5">
            <a:extLst>
              <a:ext uri="{FF2B5EF4-FFF2-40B4-BE49-F238E27FC236}">
                <a16:creationId xmlns:a16="http://schemas.microsoft.com/office/drawing/2014/main" id="{7F558167-0B00-99E4-1421-A5726BFDA9C3}"/>
              </a:ext>
            </a:extLst>
          </p:cNvPr>
          <p:cNvSpPr txBox="1"/>
          <p:nvPr/>
        </p:nvSpPr>
        <p:spPr>
          <a:xfrm>
            <a:off x="11467170" y="6467707"/>
            <a:ext cx="7248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solidFill>
                  <a:schemeClr val="bg1"/>
                </a:solidFill>
              </a:rPr>
              <a:t>17/26</a:t>
            </a:r>
          </a:p>
        </p:txBody>
      </p:sp>
    </p:spTree>
    <p:extLst>
      <p:ext uri="{BB962C8B-B14F-4D97-AF65-F5344CB8AC3E}">
        <p14:creationId xmlns:p14="http://schemas.microsoft.com/office/powerpoint/2010/main" val="1051983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descr="metin içeren bir resim&#10;&#10;Açıklama otomatik olarak oluşturuldu">
            <a:extLst>
              <a:ext uri="{FF2B5EF4-FFF2-40B4-BE49-F238E27FC236}">
                <a16:creationId xmlns:a16="http://schemas.microsoft.com/office/drawing/2014/main" id="{452EA850-8592-4E51-D2A4-4FA8DEBA6DC9}"/>
              </a:ext>
            </a:extLst>
          </p:cNvPr>
          <p:cNvPicPr>
            <a:picLocks noGrp="1" noChangeAspect="1"/>
          </p:cNvPicPr>
          <p:nvPr>
            <p:ph idx="1"/>
          </p:nvPr>
        </p:nvPicPr>
        <p:blipFill>
          <a:blip r:embed="rId2"/>
          <a:stretch>
            <a:fillRect/>
          </a:stretch>
        </p:blipFill>
        <p:spPr>
          <a:xfrm>
            <a:off x="3407543" y="230783"/>
            <a:ext cx="5369766" cy="6141870"/>
          </a:xfrm>
        </p:spPr>
      </p:pic>
      <p:sp>
        <p:nvSpPr>
          <p:cNvPr id="6" name="Metin kutusu 5">
            <a:extLst>
              <a:ext uri="{FF2B5EF4-FFF2-40B4-BE49-F238E27FC236}">
                <a16:creationId xmlns:a16="http://schemas.microsoft.com/office/drawing/2014/main" id="{EEA92323-A82C-48BC-6DA2-2FF8CCEA9237}"/>
              </a:ext>
            </a:extLst>
          </p:cNvPr>
          <p:cNvSpPr txBox="1"/>
          <p:nvPr/>
        </p:nvSpPr>
        <p:spPr>
          <a:xfrm>
            <a:off x="11467170" y="6467707"/>
            <a:ext cx="7248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solidFill>
                  <a:schemeClr val="bg1"/>
                </a:solidFill>
              </a:rPr>
              <a:t>18/26</a:t>
            </a:r>
          </a:p>
        </p:txBody>
      </p:sp>
    </p:spTree>
    <p:extLst>
      <p:ext uri="{BB962C8B-B14F-4D97-AF65-F5344CB8AC3E}">
        <p14:creationId xmlns:p14="http://schemas.microsoft.com/office/powerpoint/2010/main" val="562853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B9F0477-9875-8AAD-AD27-43A7625F9279}"/>
              </a:ext>
            </a:extLst>
          </p:cNvPr>
          <p:cNvSpPr>
            <a:spLocks noGrp="1"/>
          </p:cNvSpPr>
          <p:nvPr>
            <p:ph type="title"/>
          </p:nvPr>
        </p:nvSpPr>
        <p:spPr>
          <a:xfrm>
            <a:off x="1371600" y="457200"/>
            <a:ext cx="4911393" cy="1556724"/>
          </a:xfrm>
        </p:spPr>
        <p:txBody>
          <a:bodyPr anchor="b">
            <a:normAutofit/>
          </a:bodyPr>
          <a:lstStyle/>
          <a:p>
            <a:r>
              <a:rPr lang="tr-TR" dirty="0" err="1"/>
              <a:t>Scrum</a:t>
            </a:r>
          </a:p>
        </p:txBody>
      </p:sp>
      <p:sp>
        <p:nvSpPr>
          <p:cNvPr id="3" name="İçerik Yer Tutucusu 2">
            <a:extLst>
              <a:ext uri="{FF2B5EF4-FFF2-40B4-BE49-F238E27FC236}">
                <a16:creationId xmlns:a16="http://schemas.microsoft.com/office/drawing/2014/main" id="{70D00833-7FB9-EB54-48E2-F6775C093595}"/>
              </a:ext>
            </a:extLst>
          </p:cNvPr>
          <p:cNvSpPr>
            <a:spLocks noGrp="1"/>
          </p:cNvSpPr>
          <p:nvPr>
            <p:ph idx="1"/>
          </p:nvPr>
        </p:nvSpPr>
        <p:spPr>
          <a:xfrm>
            <a:off x="1371601" y="2345635"/>
            <a:ext cx="4911392" cy="3583940"/>
          </a:xfrm>
        </p:spPr>
        <p:txBody>
          <a:bodyPr vert="horz" lIns="0" tIns="0" rIns="0" bIns="0" rtlCol="0" anchor="t">
            <a:normAutofit/>
          </a:bodyPr>
          <a:lstStyle/>
          <a:p>
            <a:r>
              <a:rPr lang="tr-TR" sz="1600">
                <a:ea typeface="+mn-lt"/>
                <a:cs typeface="+mn-lt"/>
              </a:rPr>
              <a:t>Scrum genel bir çevik yöntemdir.</a:t>
            </a:r>
          </a:p>
          <a:p>
            <a:r>
              <a:rPr lang="tr-TR" sz="1600">
                <a:ea typeface="+mn-lt"/>
                <a:cs typeface="+mn-lt"/>
              </a:rPr>
              <a:t>Çiftler halinde programlama ve önce-test yöntemi gibi yöntemler önermez. </a:t>
            </a:r>
          </a:p>
          <a:p>
            <a:r>
              <a:rPr lang="tr-TR" sz="1600">
                <a:ea typeface="+mn-lt"/>
                <a:cs typeface="+mn-lt"/>
              </a:rPr>
              <a:t>Scrum'da </a:t>
            </a:r>
            <a:r>
              <a:rPr lang="tr-TR" sz="1600" b="1">
                <a:ea typeface="+mn-lt"/>
                <a:cs typeface="+mn-lt"/>
              </a:rPr>
              <a:t>üç faz</a:t>
            </a:r>
            <a:r>
              <a:rPr lang="tr-TR" sz="1600">
                <a:ea typeface="+mn-lt"/>
                <a:cs typeface="+mn-lt"/>
              </a:rPr>
              <a:t> bulunur.</a:t>
            </a:r>
          </a:p>
        </p:txBody>
      </p:sp>
      <p:pic>
        <p:nvPicPr>
          <p:cNvPr id="4" name="Resim 4">
            <a:extLst>
              <a:ext uri="{FF2B5EF4-FFF2-40B4-BE49-F238E27FC236}">
                <a16:creationId xmlns:a16="http://schemas.microsoft.com/office/drawing/2014/main" id="{A25FEC7D-4466-6596-868D-A99505923256}"/>
              </a:ext>
            </a:extLst>
          </p:cNvPr>
          <p:cNvPicPr>
            <a:picLocks noChangeAspect="1"/>
          </p:cNvPicPr>
          <p:nvPr/>
        </p:nvPicPr>
        <p:blipFill>
          <a:blip r:embed="rId2"/>
          <a:stretch>
            <a:fillRect/>
          </a:stretch>
        </p:blipFill>
        <p:spPr>
          <a:xfrm>
            <a:off x="6644639" y="2073552"/>
            <a:ext cx="5090161" cy="2239670"/>
          </a:xfrm>
          <a:prstGeom prst="rect">
            <a:avLst/>
          </a:prstGeom>
        </p:spPr>
      </p:pic>
      <p:sp>
        <p:nvSpPr>
          <p:cNvPr id="11" name="Rectangle 10">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etin kutusu 5">
            <a:extLst>
              <a:ext uri="{FF2B5EF4-FFF2-40B4-BE49-F238E27FC236}">
                <a16:creationId xmlns:a16="http://schemas.microsoft.com/office/drawing/2014/main" id="{904B4A00-FDBC-8644-D6FC-F5B250BD27E7}"/>
              </a:ext>
            </a:extLst>
          </p:cNvPr>
          <p:cNvSpPr txBox="1"/>
          <p:nvPr/>
        </p:nvSpPr>
        <p:spPr>
          <a:xfrm>
            <a:off x="11467170" y="6467707"/>
            <a:ext cx="7248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solidFill>
                  <a:schemeClr val="bg1"/>
                </a:solidFill>
              </a:rPr>
              <a:t>19/26</a:t>
            </a:r>
          </a:p>
        </p:txBody>
      </p:sp>
    </p:spTree>
    <p:extLst>
      <p:ext uri="{BB962C8B-B14F-4D97-AF65-F5344CB8AC3E}">
        <p14:creationId xmlns:p14="http://schemas.microsoft.com/office/powerpoint/2010/main" val="2629450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43CFF5-3073-44B6-9A56-4CAF096FF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098A65D-65F9-062B-D964-373CD4C9FDDF}"/>
              </a:ext>
            </a:extLst>
          </p:cNvPr>
          <p:cNvSpPr>
            <a:spLocks noGrp="1"/>
          </p:cNvSpPr>
          <p:nvPr>
            <p:ph type="title"/>
          </p:nvPr>
        </p:nvSpPr>
        <p:spPr>
          <a:xfrm>
            <a:off x="1371600" y="457200"/>
            <a:ext cx="5868785" cy="1556724"/>
          </a:xfrm>
        </p:spPr>
        <p:txBody>
          <a:bodyPr anchor="b">
            <a:normAutofit/>
          </a:bodyPr>
          <a:lstStyle/>
          <a:p>
            <a:pPr>
              <a:lnSpc>
                <a:spcPct val="90000"/>
              </a:lnSpc>
            </a:pPr>
            <a:r>
              <a:rPr lang="tr-TR" dirty="0"/>
              <a:t>Yazılım Geliştirme Modelleri</a:t>
            </a:r>
            <a:endParaRPr lang="tr-TR"/>
          </a:p>
        </p:txBody>
      </p:sp>
      <p:sp>
        <p:nvSpPr>
          <p:cNvPr id="3" name="İçerik Yer Tutucusu 2">
            <a:extLst>
              <a:ext uri="{FF2B5EF4-FFF2-40B4-BE49-F238E27FC236}">
                <a16:creationId xmlns:a16="http://schemas.microsoft.com/office/drawing/2014/main" id="{798AE327-CBDC-FD85-F7F5-330CFEFBE1E7}"/>
              </a:ext>
            </a:extLst>
          </p:cNvPr>
          <p:cNvSpPr>
            <a:spLocks noGrp="1"/>
          </p:cNvSpPr>
          <p:nvPr>
            <p:ph idx="1"/>
          </p:nvPr>
        </p:nvSpPr>
        <p:spPr>
          <a:xfrm>
            <a:off x="524934" y="2344189"/>
            <a:ext cx="6715451" cy="3327336"/>
          </a:xfrm>
        </p:spPr>
        <p:txBody>
          <a:bodyPr vert="horz" lIns="0" tIns="0" rIns="0" bIns="0" rtlCol="0" anchor="t">
            <a:normAutofit/>
          </a:bodyPr>
          <a:lstStyle/>
          <a:p>
            <a:pPr marL="342900" indent="-342900"/>
            <a:r>
              <a:rPr lang="tr-TR" sz="1600" dirty="0">
                <a:ea typeface="+mn-lt"/>
                <a:cs typeface="+mn-lt"/>
              </a:rPr>
              <a:t>Yazılım Geliştirme modelleri, projenin yürütülmesi için ihtiyaç duyulan süreç ve akışı tanımlayan, iş ve kullanıcı gereksinimlerine göre yazılımın nasıl geliştirilmesi gerektiğini tanımlayan modellerdir. </a:t>
            </a:r>
            <a:endParaRPr lang="tr-TR" dirty="0"/>
          </a:p>
          <a:p>
            <a:pPr marL="342900" indent="-342900"/>
            <a:r>
              <a:rPr lang="tr-TR" sz="1600" dirty="0">
                <a:ea typeface="+mn-lt"/>
                <a:cs typeface="+mn-lt"/>
              </a:rPr>
              <a:t>Bu modeller, hem geliştiricilerin hem de test uzmanlarının projeyi düzgün bir şekilde geliştirmelerine yardımcı olur. </a:t>
            </a:r>
          </a:p>
          <a:p>
            <a:pPr marL="342900" indent="-342900"/>
            <a:r>
              <a:rPr lang="tr-TR" sz="1600" dirty="0">
                <a:ea typeface="+mn-lt"/>
                <a:cs typeface="+mn-lt"/>
              </a:rPr>
              <a:t>Çeşitli modeller mevcuttur, her birinin avantaj ve dezavantajları vardır, projeye bağlı olarak üzerinde çalışmak için uygun bir model seçilir.</a:t>
            </a:r>
            <a:endParaRPr lang="tr-TR" sz="1600" dirty="0"/>
          </a:p>
        </p:txBody>
      </p:sp>
      <p:pic>
        <p:nvPicPr>
          <p:cNvPr id="7" name="Graphic 6" descr="Dişliler">
            <a:extLst>
              <a:ext uri="{FF2B5EF4-FFF2-40B4-BE49-F238E27FC236}">
                <a16:creationId xmlns:a16="http://schemas.microsoft.com/office/drawing/2014/main" id="{2380622B-9174-92E3-9148-14288C8B13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97585" y="1028700"/>
            <a:ext cx="4037215" cy="4037215"/>
          </a:xfrm>
          <a:prstGeom prst="rect">
            <a:avLst/>
          </a:prstGeom>
        </p:spPr>
      </p:pic>
      <p:sp>
        <p:nvSpPr>
          <p:cNvPr id="12" name="Rectangle 11">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391868"/>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391868"/>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Metin kutusu 3">
            <a:extLst>
              <a:ext uri="{FF2B5EF4-FFF2-40B4-BE49-F238E27FC236}">
                <a16:creationId xmlns:a16="http://schemas.microsoft.com/office/drawing/2014/main" id="{F6602DE8-1E68-E7E1-024E-99B0CCC46767}"/>
              </a:ext>
            </a:extLst>
          </p:cNvPr>
          <p:cNvSpPr txBox="1"/>
          <p:nvPr/>
        </p:nvSpPr>
        <p:spPr>
          <a:xfrm>
            <a:off x="11522926" y="6467707"/>
            <a:ext cx="6690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solidFill>
                  <a:schemeClr val="bg1"/>
                </a:solidFill>
              </a:rPr>
              <a:t>2/26</a:t>
            </a:r>
          </a:p>
        </p:txBody>
      </p:sp>
    </p:spTree>
    <p:extLst>
      <p:ext uri="{BB962C8B-B14F-4D97-AF65-F5344CB8AC3E}">
        <p14:creationId xmlns:p14="http://schemas.microsoft.com/office/powerpoint/2010/main" val="1560289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E697BBD-04F6-7E82-756C-70095588878F}"/>
              </a:ext>
            </a:extLst>
          </p:cNvPr>
          <p:cNvSpPr>
            <a:spLocks noGrp="1"/>
          </p:cNvSpPr>
          <p:nvPr>
            <p:ph type="title"/>
          </p:nvPr>
        </p:nvSpPr>
        <p:spPr>
          <a:xfrm>
            <a:off x="1157084" y="374427"/>
            <a:ext cx="10374517" cy="971512"/>
          </a:xfrm>
        </p:spPr>
        <p:txBody>
          <a:bodyPr anchor="ctr">
            <a:normAutofit/>
          </a:bodyPr>
          <a:lstStyle/>
          <a:p>
            <a:r>
              <a:rPr lang="tr-TR" sz="4400" i="1" dirty="0">
                <a:solidFill>
                  <a:schemeClr val="bg1"/>
                </a:solidFill>
              </a:rPr>
              <a:t>Fazlar</a:t>
            </a:r>
          </a:p>
        </p:txBody>
      </p:sp>
      <p:graphicFrame>
        <p:nvGraphicFramePr>
          <p:cNvPr id="5" name="İçerik Yer Tutucusu 2">
            <a:extLst>
              <a:ext uri="{FF2B5EF4-FFF2-40B4-BE49-F238E27FC236}">
                <a16:creationId xmlns:a16="http://schemas.microsoft.com/office/drawing/2014/main" id="{988185E8-4AA8-950C-C525-B57FD6E3B475}"/>
              </a:ext>
            </a:extLst>
          </p:cNvPr>
          <p:cNvGraphicFramePr>
            <a:graphicFrameLocks noGrp="1"/>
          </p:cNvGraphicFramePr>
          <p:nvPr>
            <p:ph idx="1"/>
            <p:extLst>
              <p:ext uri="{D42A27DB-BD31-4B8C-83A1-F6EECF244321}">
                <p14:modId xmlns:p14="http://schemas.microsoft.com/office/powerpoint/2010/main" val="547877915"/>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etin kutusu 5">
            <a:extLst>
              <a:ext uri="{FF2B5EF4-FFF2-40B4-BE49-F238E27FC236}">
                <a16:creationId xmlns:a16="http://schemas.microsoft.com/office/drawing/2014/main" id="{80C01BC7-C81F-4878-E70C-A510C7503DB9}"/>
              </a:ext>
            </a:extLst>
          </p:cNvPr>
          <p:cNvSpPr txBox="1"/>
          <p:nvPr/>
        </p:nvSpPr>
        <p:spPr>
          <a:xfrm>
            <a:off x="11467170" y="6467707"/>
            <a:ext cx="7248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t>20/26</a:t>
            </a:r>
          </a:p>
        </p:txBody>
      </p:sp>
    </p:spTree>
    <p:extLst>
      <p:ext uri="{BB962C8B-B14F-4D97-AF65-F5344CB8AC3E}">
        <p14:creationId xmlns:p14="http://schemas.microsoft.com/office/powerpoint/2010/main" val="417319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4">
                  <a:alpha val="61000"/>
                </a:schemeClr>
              </a:gs>
              <a:gs pos="100000">
                <a:schemeClr val="accent5">
                  <a:alpha val="89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5333145" y="0"/>
            <a:ext cx="6858855" cy="6857572"/>
          </a:xfrm>
          <a:prstGeom prst="rect">
            <a:avLst/>
          </a:prstGeom>
          <a:gradFill>
            <a:gsLst>
              <a:gs pos="8000">
                <a:schemeClr val="accent6">
                  <a:alpha val="11000"/>
                </a:schemeClr>
              </a:gs>
              <a:gs pos="100000">
                <a:schemeClr val="accent4">
                  <a:alpha val="70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7945" y="-1686055"/>
            <a:ext cx="4894564" cy="12193546"/>
          </a:xfrm>
          <a:prstGeom prst="rect">
            <a:avLst/>
          </a:prstGeom>
          <a:gradFill>
            <a:gsLst>
              <a:gs pos="0">
                <a:schemeClr val="accent5">
                  <a:lumMod val="60000"/>
                  <a:lumOff val="40000"/>
                  <a:alpha val="0"/>
                </a:schemeClr>
              </a:gs>
              <a:gs pos="99000">
                <a:schemeClr val="accent2"/>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4">
            <a:extLst>
              <a:ext uri="{FF2B5EF4-FFF2-40B4-BE49-F238E27FC236}">
                <a16:creationId xmlns:a16="http://schemas.microsoft.com/office/drawing/2014/main" id="{1D3018FF-CF61-7079-3003-86F7B84FE0CB}"/>
              </a:ext>
            </a:extLst>
          </p:cNvPr>
          <p:cNvPicPr>
            <a:picLocks noGrp="1" noChangeAspect="1"/>
          </p:cNvPicPr>
          <p:nvPr>
            <p:ph idx="1"/>
          </p:nvPr>
        </p:nvPicPr>
        <p:blipFill rotWithShape="1">
          <a:blip r:embed="rId2"/>
          <a:srcRect t="3210" b="7083"/>
          <a:stretch/>
        </p:blipFill>
        <p:spPr>
          <a:xfrm>
            <a:off x="457200" y="457200"/>
            <a:ext cx="11277600" cy="5943600"/>
          </a:xfrm>
          <a:prstGeom prst="rect">
            <a:avLst/>
          </a:prstGeom>
          <a:ln>
            <a:noFill/>
          </a:ln>
          <a:effectLst>
            <a:outerShdw blurRad="190500" algn="tl" rotWithShape="0">
              <a:srgbClr val="000000">
                <a:alpha val="70000"/>
              </a:srgbClr>
            </a:outerShdw>
          </a:effectLst>
        </p:spPr>
      </p:pic>
      <p:sp>
        <p:nvSpPr>
          <p:cNvPr id="6" name="Metin kutusu 5">
            <a:extLst>
              <a:ext uri="{FF2B5EF4-FFF2-40B4-BE49-F238E27FC236}">
                <a16:creationId xmlns:a16="http://schemas.microsoft.com/office/drawing/2014/main" id="{7BF100C1-0C5A-6F2A-F15C-D8031C6ADECA}"/>
              </a:ext>
            </a:extLst>
          </p:cNvPr>
          <p:cNvSpPr txBox="1"/>
          <p:nvPr/>
        </p:nvSpPr>
        <p:spPr>
          <a:xfrm>
            <a:off x="11550804" y="6477000"/>
            <a:ext cx="7248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solidFill>
                  <a:schemeClr val="bg1"/>
                </a:solidFill>
              </a:rPr>
              <a:t>21/26</a:t>
            </a:r>
          </a:p>
        </p:txBody>
      </p:sp>
    </p:spTree>
    <p:extLst>
      <p:ext uri="{BB962C8B-B14F-4D97-AF65-F5344CB8AC3E}">
        <p14:creationId xmlns:p14="http://schemas.microsoft.com/office/powerpoint/2010/main" val="3513440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8FAF097-5073-4347-985F-3B9C1042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0ABB723-B45D-C958-F87D-FE7AF857E0A4}"/>
              </a:ext>
            </a:extLst>
          </p:cNvPr>
          <p:cNvSpPr>
            <a:spLocks noGrp="1"/>
          </p:cNvSpPr>
          <p:nvPr>
            <p:ph type="title"/>
          </p:nvPr>
        </p:nvSpPr>
        <p:spPr>
          <a:xfrm>
            <a:off x="1371599" y="474031"/>
            <a:ext cx="9448801" cy="1003895"/>
          </a:xfrm>
        </p:spPr>
        <p:txBody>
          <a:bodyPr anchor="b">
            <a:normAutofit/>
          </a:bodyPr>
          <a:lstStyle/>
          <a:p>
            <a:r>
              <a:rPr lang="tr-TR" sz="4000" i="1" dirty="0"/>
              <a:t>Önemli Noktalar</a:t>
            </a:r>
          </a:p>
        </p:txBody>
      </p:sp>
      <p:sp>
        <p:nvSpPr>
          <p:cNvPr id="11" name="Rectangle 10">
            <a:extLst>
              <a:ext uri="{FF2B5EF4-FFF2-40B4-BE49-F238E27FC236}">
                <a16:creationId xmlns:a16="http://schemas.microsoft.com/office/drawing/2014/main" id="{445029C0-7C9E-4B38-AF9F-4F41075F6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22416BE-CA7D-4941-954A-840BCE5B8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İçerik Yer Tutucusu 2">
            <a:extLst>
              <a:ext uri="{FF2B5EF4-FFF2-40B4-BE49-F238E27FC236}">
                <a16:creationId xmlns:a16="http://schemas.microsoft.com/office/drawing/2014/main" id="{89BF77C2-959F-1CA2-33BF-59CC3386F5F7}"/>
              </a:ext>
            </a:extLst>
          </p:cNvPr>
          <p:cNvGraphicFramePr>
            <a:graphicFrameLocks noGrp="1"/>
          </p:cNvGraphicFramePr>
          <p:nvPr>
            <p:ph idx="1"/>
            <p:extLst>
              <p:ext uri="{D42A27DB-BD31-4B8C-83A1-F6EECF244321}">
                <p14:modId xmlns:p14="http://schemas.microsoft.com/office/powerpoint/2010/main" val="3678464091"/>
              </p:ext>
            </p:extLst>
          </p:nvPr>
        </p:nvGraphicFramePr>
        <p:xfrm>
          <a:off x="1371600" y="1913860"/>
          <a:ext cx="9448800" cy="3902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etin kutusu 5">
            <a:extLst>
              <a:ext uri="{FF2B5EF4-FFF2-40B4-BE49-F238E27FC236}">
                <a16:creationId xmlns:a16="http://schemas.microsoft.com/office/drawing/2014/main" id="{65CD12C1-3F39-C9F5-44F6-8A1746754E08}"/>
              </a:ext>
            </a:extLst>
          </p:cNvPr>
          <p:cNvSpPr txBox="1"/>
          <p:nvPr/>
        </p:nvSpPr>
        <p:spPr>
          <a:xfrm>
            <a:off x="11550804" y="6477000"/>
            <a:ext cx="7248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solidFill>
                  <a:schemeClr val="bg1"/>
                </a:solidFill>
              </a:rPr>
              <a:t>22/26</a:t>
            </a:r>
          </a:p>
        </p:txBody>
      </p:sp>
    </p:spTree>
    <p:extLst>
      <p:ext uri="{BB962C8B-B14F-4D97-AF65-F5344CB8AC3E}">
        <p14:creationId xmlns:p14="http://schemas.microsoft.com/office/powerpoint/2010/main" val="1091890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BE1A-B148-4F48-8E8C-EEB4A444E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5CE9E80-0738-303C-39DC-F0BB8E9643B0}"/>
              </a:ext>
            </a:extLst>
          </p:cNvPr>
          <p:cNvSpPr>
            <a:spLocks noGrp="1"/>
          </p:cNvSpPr>
          <p:nvPr>
            <p:ph type="title"/>
          </p:nvPr>
        </p:nvSpPr>
        <p:spPr>
          <a:xfrm>
            <a:off x="-1675" y="312035"/>
            <a:ext cx="12196920" cy="692857"/>
          </a:xfrm>
        </p:spPr>
        <p:txBody>
          <a:bodyPr anchor="b">
            <a:normAutofit/>
          </a:bodyPr>
          <a:lstStyle/>
          <a:p>
            <a:pPr algn="ctr"/>
            <a:r>
              <a:rPr lang="tr-TR" sz="2800" dirty="0" err="1">
                <a:ea typeface="+mj-lt"/>
                <a:cs typeface="+mj-lt"/>
              </a:rPr>
              <a:t>Code</a:t>
            </a:r>
            <a:r>
              <a:rPr lang="tr-TR" sz="2800" dirty="0">
                <a:ea typeface="+mj-lt"/>
                <a:cs typeface="+mj-lt"/>
              </a:rPr>
              <a:t> &amp; </a:t>
            </a:r>
            <a:r>
              <a:rPr lang="tr-TR" sz="2800" dirty="0" err="1">
                <a:ea typeface="+mj-lt"/>
                <a:cs typeface="+mj-lt"/>
              </a:rPr>
              <a:t>Fix</a:t>
            </a:r>
            <a:r>
              <a:rPr lang="tr-TR" sz="2800" dirty="0">
                <a:ea typeface="+mj-lt"/>
                <a:cs typeface="+mj-lt"/>
              </a:rPr>
              <a:t> Model</a:t>
            </a:r>
            <a:endParaRPr lang="tr-TR" sz="3200"/>
          </a:p>
        </p:txBody>
      </p:sp>
      <p:pic>
        <p:nvPicPr>
          <p:cNvPr id="4" name="Resim 4">
            <a:extLst>
              <a:ext uri="{FF2B5EF4-FFF2-40B4-BE49-F238E27FC236}">
                <a16:creationId xmlns:a16="http://schemas.microsoft.com/office/drawing/2014/main" id="{B1E67B1E-239B-4594-B6D8-0A0727272A43}"/>
              </a:ext>
            </a:extLst>
          </p:cNvPr>
          <p:cNvPicPr>
            <a:picLocks noChangeAspect="1"/>
          </p:cNvPicPr>
          <p:nvPr/>
        </p:nvPicPr>
        <p:blipFill>
          <a:blip r:embed="rId2"/>
          <a:stretch>
            <a:fillRect/>
          </a:stretch>
        </p:blipFill>
        <p:spPr>
          <a:xfrm>
            <a:off x="2523059" y="1255215"/>
            <a:ext cx="7155579" cy="3268914"/>
          </a:xfrm>
          <a:prstGeom prst="rect">
            <a:avLst/>
          </a:prstGeom>
        </p:spPr>
      </p:pic>
      <p:sp>
        <p:nvSpPr>
          <p:cNvPr id="3" name="İçerik Yer Tutucusu 2">
            <a:extLst>
              <a:ext uri="{FF2B5EF4-FFF2-40B4-BE49-F238E27FC236}">
                <a16:creationId xmlns:a16="http://schemas.microsoft.com/office/drawing/2014/main" id="{2E72AB94-0924-7499-8216-ECC2EF632E7C}"/>
              </a:ext>
            </a:extLst>
          </p:cNvPr>
          <p:cNvSpPr>
            <a:spLocks noGrp="1"/>
          </p:cNvSpPr>
          <p:nvPr>
            <p:ph idx="1"/>
          </p:nvPr>
        </p:nvSpPr>
        <p:spPr>
          <a:xfrm>
            <a:off x="1380060" y="4759691"/>
            <a:ext cx="9752394" cy="887751"/>
          </a:xfrm>
        </p:spPr>
        <p:txBody>
          <a:bodyPr vert="horz" lIns="0" tIns="0" rIns="0" bIns="0" rtlCol="0" anchor="t">
            <a:normAutofit/>
          </a:bodyPr>
          <a:lstStyle/>
          <a:p>
            <a:pPr marL="0" indent="0">
              <a:buNone/>
            </a:pPr>
            <a:r>
              <a:rPr lang="tr-TR" sz="1600" b="1" i="1" dirty="0">
                <a:ea typeface="+mn-lt"/>
                <a:cs typeface="+mn-lt"/>
              </a:rPr>
              <a:t>Planlama, Analiz yapma </a:t>
            </a:r>
            <a:r>
              <a:rPr lang="tr-TR" sz="1600" b="1" i="1" dirty="0" err="1">
                <a:ea typeface="+mn-lt"/>
                <a:cs typeface="+mn-lt"/>
              </a:rPr>
              <a:t>vs</a:t>
            </a:r>
            <a:r>
              <a:rPr lang="tr-TR" sz="1600" b="1" i="1" dirty="0">
                <a:ea typeface="+mn-lt"/>
                <a:cs typeface="+mn-lt"/>
              </a:rPr>
              <a:t> kısımlar ile çok vakit kaybetmeden hemen ana problem üzerine odaklanılarak sonuca gitme hedeflenir.</a:t>
            </a:r>
            <a:endParaRPr lang="tr-TR" sz="1600"/>
          </a:p>
        </p:txBody>
      </p:sp>
      <p:sp>
        <p:nvSpPr>
          <p:cNvPr id="11" name="Rectangle 10">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801"/>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801"/>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Metin kutusu 5">
            <a:extLst>
              <a:ext uri="{FF2B5EF4-FFF2-40B4-BE49-F238E27FC236}">
                <a16:creationId xmlns:a16="http://schemas.microsoft.com/office/drawing/2014/main" id="{AE360088-3D27-D456-C452-A58A9EF9DDCA}"/>
              </a:ext>
            </a:extLst>
          </p:cNvPr>
          <p:cNvSpPr txBox="1"/>
          <p:nvPr/>
        </p:nvSpPr>
        <p:spPr>
          <a:xfrm>
            <a:off x="11550804" y="6477000"/>
            <a:ext cx="7248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solidFill>
                  <a:schemeClr val="bg1"/>
                </a:solidFill>
              </a:rPr>
              <a:t>23/26</a:t>
            </a:r>
          </a:p>
        </p:txBody>
      </p:sp>
    </p:spTree>
    <p:extLst>
      <p:ext uri="{BB962C8B-B14F-4D97-AF65-F5344CB8AC3E}">
        <p14:creationId xmlns:p14="http://schemas.microsoft.com/office/powerpoint/2010/main" val="959365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88296C2-7FE5-2A20-7FF4-935780F9C993}"/>
              </a:ext>
            </a:extLst>
          </p:cNvPr>
          <p:cNvSpPr>
            <a:spLocks noGrp="1"/>
          </p:cNvSpPr>
          <p:nvPr>
            <p:ph type="title"/>
          </p:nvPr>
        </p:nvSpPr>
        <p:spPr>
          <a:xfrm>
            <a:off x="719890" y="1058779"/>
            <a:ext cx="4430130" cy="353567"/>
          </a:xfrm>
        </p:spPr>
        <p:txBody>
          <a:bodyPr vert="horz" lIns="0" tIns="0" rIns="0" bIns="0" rtlCol="0" anchor="b">
            <a:normAutofit fontScale="90000"/>
          </a:bodyPr>
          <a:lstStyle/>
          <a:p>
            <a:r>
              <a:rPr lang="tr-TR" dirty="0"/>
              <a:t>V Modeli</a:t>
            </a:r>
          </a:p>
          <a:p>
            <a:endParaRPr lang="tr-TR" dirty="0"/>
          </a:p>
        </p:txBody>
      </p:sp>
      <p:sp>
        <p:nvSpPr>
          <p:cNvPr id="3" name="İçerik Yer Tutucusu 2">
            <a:extLst>
              <a:ext uri="{FF2B5EF4-FFF2-40B4-BE49-F238E27FC236}">
                <a16:creationId xmlns:a16="http://schemas.microsoft.com/office/drawing/2014/main" id="{A65888D3-E291-B81D-7F66-8EF24FFD9D45}"/>
              </a:ext>
            </a:extLst>
          </p:cNvPr>
          <p:cNvSpPr>
            <a:spLocks noGrp="1"/>
          </p:cNvSpPr>
          <p:nvPr>
            <p:ph idx="1"/>
          </p:nvPr>
        </p:nvSpPr>
        <p:spPr>
          <a:xfrm>
            <a:off x="248654" y="1403161"/>
            <a:ext cx="4951498" cy="3583940"/>
          </a:xfrm>
        </p:spPr>
        <p:txBody>
          <a:bodyPr vert="horz" lIns="0" tIns="0" rIns="0" bIns="0" rtlCol="0" anchor="t">
            <a:normAutofit/>
          </a:bodyPr>
          <a:lstStyle/>
          <a:p>
            <a:pPr marL="0" indent="0">
              <a:buNone/>
            </a:pPr>
            <a:r>
              <a:rPr lang="tr-TR" sz="1500" dirty="0" err="1">
                <a:ea typeface="+mn-lt"/>
                <a:cs typeface="+mn-lt"/>
              </a:rPr>
              <a:t>Waterfall</a:t>
            </a:r>
            <a:r>
              <a:rPr lang="tr-TR" sz="1500" dirty="0">
                <a:ea typeface="+mn-lt"/>
                <a:cs typeface="+mn-lt"/>
              </a:rPr>
              <a:t> Modeline </a:t>
            </a:r>
            <a:r>
              <a:rPr lang="tr-TR" sz="1500" b="1" dirty="0" err="1">
                <a:ea typeface="+mn-lt"/>
                <a:cs typeface="+mn-lt"/>
              </a:rPr>
              <a:t>Verification</a:t>
            </a:r>
            <a:r>
              <a:rPr lang="tr-TR" sz="1500" dirty="0">
                <a:ea typeface="+mn-lt"/>
                <a:cs typeface="+mn-lt"/>
              </a:rPr>
              <a:t>(Doğrulama) ve </a:t>
            </a:r>
            <a:r>
              <a:rPr lang="tr-TR" sz="1500" b="1" dirty="0" err="1">
                <a:ea typeface="+mn-lt"/>
                <a:cs typeface="+mn-lt"/>
              </a:rPr>
              <a:t>Validation</a:t>
            </a:r>
            <a:r>
              <a:rPr lang="tr-TR" sz="1500" dirty="0">
                <a:ea typeface="+mn-lt"/>
                <a:cs typeface="+mn-lt"/>
              </a:rPr>
              <a:t>(Onaylama) mekanizmasının eklenmiş halidir.</a:t>
            </a:r>
          </a:p>
          <a:p>
            <a:pPr marL="285750" indent="-285750">
              <a:buFont typeface="Arial"/>
              <a:buChar char="•"/>
            </a:pPr>
            <a:r>
              <a:rPr lang="tr-TR" sz="1500" b="1" dirty="0" err="1">
                <a:ea typeface="+mn-lt"/>
                <a:cs typeface="+mn-lt"/>
              </a:rPr>
              <a:t>Unit</a:t>
            </a:r>
            <a:r>
              <a:rPr lang="tr-TR" sz="1500" b="1" dirty="0">
                <a:ea typeface="+mn-lt"/>
                <a:cs typeface="+mn-lt"/>
              </a:rPr>
              <a:t> Test</a:t>
            </a:r>
            <a:r>
              <a:rPr lang="tr-TR" sz="1500" dirty="0">
                <a:ea typeface="+mn-lt"/>
                <a:cs typeface="+mn-lt"/>
              </a:rPr>
              <a:t> geçen Kodlarınız başarılı çalışıyor demektir.</a:t>
            </a:r>
          </a:p>
          <a:p>
            <a:pPr marL="285750" indent="-285750">
              <a:buFont typeface="Arial"/>
              <a:buChar char="•"/>
            </a:pPr>
            <a:r>
              <a:rPr lang="tr-TR" sz="1500" b="1" dirty="0">
                <a:ea typeface="+mn-lt"/>
                <a:cs typeface="+mn-lt"/>
              </a:rPr>
              <a:t>Entegrasyon Testi</a:t>
            </a:r>
            <a:r>
              <a:rPr lang="tr-TR" sz="1500" dirty="0">
                <a:ea typeface="+mn-lt"/>
                <a:cs typeface="+mn-lt"/>
              </a:rPr>
              <a:t> başarılıysa </a:t>
            </a:r>
            <a:r>
              <a:rPr lang="tr-TR" sz="1500" b="1" dirty="0">
                <a:ea typeface="+mn-lt"/>
                <a:cs typeface="+mn-lt"/>
              </a:rPr>
              <a:t>Modül</a:t>
            </a:r>
            <a:r>
              <a:rPr lang="tr-TR" sz="1500" dirty="0">
                <a:ea typeface="+mn-lt"/>
                <a:cs typeface="+mn-lt"/>
              </a:rPr>
              <a:t> ve </a:t>
            </a:r>
            <a:r>
              <a:rPr lang="tr-TR" sz="1500" b="1" dirty="0">
                <a:ea typeface="+mn-lt"/>
                <a:cs typeface="+mn-lt"/>
              </a:rPr>
              <a:t>Mimari</a:t>
            </a:r>
            <a:r>
              <a:rPr lang="tr-TR" sz="1500" dirty="0">
                <a:ea typeface="+mn-lt"/>
                <a:cs typeface="+mn-lt"/>
              </a:rPr>
              <a:t> Tasarımınız doğrudur.</a:t>
            </a:r>
          </a:p>
          <a:p>
            <a:pPr marL="285750" indent="-285750">
              <a:buFont typeface="Arial"/>
              <a:buChar char="•"/>
            </a:pPr>
            <a:r>
              <a:rPr lang="tr-TR" sz="1500" b="1" dirty="0">
                <a:ea typeface="+mn-lt"/>
                <a:cs typeface="+mn-lt"/>
              </a:rPr>
              <a:t>Sistem Testlerinden</a:t>
            </a:r>
            <a:r>
              <a:rPr lang="tr-TR" sz="1500" dirty="0">
                <a:ea typeface="+mn-lt"/>
                <a:cs typeface="+mn-lt"/>
              </a:rPr>
              <a:t> geçiyorsanız </a:t>
            </a:r>
            <a:r>
              <a:rPr lang="tr-TR" sz="1500" b="1" dirty="0">
                <a:ea typeface="+mn-lt"/>
                <a:cs typeface="+mn-lt"/>
              </a:rPr>
              <a:t>Sistem tasarımınız</a:t>
            </a:r>
            <a:r>
              <a:rPr lang="tr-TR" sz="1500" dirty="0">
                <a:ea typeface="+mn-lt"/>
                <a:cs typeface="+mn-lt"/>
              </a:rPr>
              <a:t> doğrudur.</a:t>
            </a:r>
          </a:p>
          <a:p>
            <a:pPr marL="285750" indent="-285750">
              <a:buFont typeface="Arial"/>
              <a:buChar char="•"/>
            </a:pPr>
            <a:r>
              <a:rPr lang="tr-TR" sz="1500" dirty="0">
                <a:ea typeface="+mn-lt"/>
                <a:cs typeface="+mn-lt"/>
              </a:rPr>
              <a:t>En son olarak müşteri </a:t>
            </a:r>
            <a:r>
              <a:rPr lang="tr-TR" sz="1500" b="1" dirty="0">
                <a:ea typeface="+mn-lt"/>
                <a:cs typeface="+mn-lt"/>
              </a:rPr>
              <a:t>kabul testlerinden</a:t>
            </a:r>
            <a:r>
              <a:rPr lang="tr-TR" sz="1500" dirty="0">
                <a:ea typeface="+mn-lt"/>
                <a:cs typeface="+mn-lt"/>
              </a:rPr>
              <a:t> geçiyorsanız </a:t>
            </a:r>
            <a:r>
              <a:rPr lang="tr-TR" sz="1500" b="1" dirty="0">
                <a:ea typeface="+mn-lt"/>
                <a:cs typeface="+mn-lt"/>
              </a:rPr>
              <a:t>Gereksinim analizini</a:t>
            </a:r>
            <a:r>
              <a:rPr lang="tr-TR" sz="1500" dirty="0">
                <a:ea typeface="+mn-lt"/>
                <a:cs typeface="+mn-lt"/>
              </a:rPr>
              <a:t> </a:t>
            </a:r>
            <a:r>
              <a:rPr lang="tr-TR" sz="1500" b="1" dirty="0">
                <a:solidFill>
                  <a:srgbClr val="FF0000"/>
                </a:solidFill>
                <a:ea typeface="+mn-lt"/>
                <a:cs typeface="+mn-lt"/>
              </a:rPr>
              <a:t>doğru</a:t>
            </a:r>
            <a:r>
              <a:rPr lang="tr-TR" sz="1500" dirty="0">
                <a:ea typeface="+mn-lt"/>
                <a:cs typeface="+mn-lt"/>
              </a:rPr>
              <a:t> yaptınız anlamına gelir.</a:t>
            </a:r>
          </a:p>
          <a:p>
            <a:pPr marL="0" indent="0">
              <a:buNone/>
            </a:pPr>
            <a:endParaRPr lang="tr-TR" sz="1500"/>
          </a:p>
        </p:txBody>
      </p:sp>
      <p:pic>
        <p:nvPicPr>
          <p:cNvPr id="4" name="Resim 4">
            <a:extLst>
              <a:ext uri="{FF2B5EF4-FFF2-40B4-BE49-F238E27FC236}">
                <a16:creationId xmlns:a16="http://schemas.microsoft.com/office/drawing/2014/main" id="{28986DD3-B03B-A41A-687C-157C29080D3C}"/>
              </a:ext>
            </a:extLst>
          </p:cNvPr>
          <p:cNvPicPr>
            <a:picLocks noChangeAspect="1"/>
          </p:cNvPicPr>
          <p:nvPr/>
        </p:nvPicPr>
        <p:blipFill>
          <a:blip r:embed="rId2"/>
          <a:stretch>
            <a:fillRect/>
          </a:stretch>
        </p:blipFill>
        <p:spPr>
          <a:xfrm>
            <a:off x="5351245" y="1058593"/>
            <a:ext cx="6804660" cy="4279616"/>
          </a:xfrm>
          <a:prstGeom prst="rect">
            <a:avLst/>
          </a:prstGeom>
        </p:spPr>
      </p:pic>
      <p:sp>
        <p:nvSpPr>
          <p:cNvPr id="7" name="Rectangle 10">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etin kutusu 9">
            <a:extLst>
              <a:ext uri="{FF2B5EF4-FFF2-40B4-BE49-F238E27FC236}">
                <a16:creationId xmlns:a16="http://schemas.microsoft.com/office/drawing/2014/main" id="{66866C06-DC6A-1C3E-56B1-2E660BCA786D}"/>
              </a:ext>
            </a:extLst>
          </p:cNvPr>
          <p:cNvSpPr txBox="1"/>
          <p:nvPr/>
        </p:nvSpPr>
        <p:spPr>
          <a:xfrm>
            <a:off x="11550804" y="6477000"/>
            <a:ext cx="7248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solidFill>
                  <a:schemeClr val="bg1"/>
                </a:solidFill>
              </a:rPr>
              <a:t>24/26</a:t>
            </a:r>
          </a:p>
        </p:txBody>
      </p:sp>
    </p:spTree>
    <p:extLst>
      <p:ext uri="{BB962C8B-B14F-4D97-AF65-F5344CB8AC3E}">
        <p14:creationId xmlns:p14="http://schemas.microsoft.com/office/powerpoint/2010/main" val="61448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Başlık 1">
            <a:extLst>
              <a:ext uri="{FF2B5EF4-FFF2-40B4-BE49-F238E27FC236}">
                <a16:creationId xmlns:a16="http://schemas.microsoft.com/office/drawing/2014/main" id="{F577ACB9-9E7D-174F-A1DA-19FF3A747FC5}"/>
              </a:ext>
            </a:extLst>
          </p:cNvPr>
          <p:cNvSpPr>
            <a:spLocks noGrp="1"/>
          </p:cNvSpPr>
          <p:nvPr>
            <p:ph type="title"/>
          </p:nvPr>
        </p:nvSpPr>
        <p:spPr>
          <a:xfrm>
            <a:off x="387927" y="1028701"/>
            <a:ext cx="3248863" cy="3020785"/>
          </a:xfrm>
        </p:spPr>
        <p:txBody>
          <a:bodyPr>
            <a:normAutofit/>
          </a:bodyPr>
          <a:lstStyle/>
          <a:p>
            <a:pPr algn="r"/>
            <a:r>
              <a:rPr lang="tr-TR" sz="3200">
                <a:solidFill>
                  <a:schemeClr val="bg1"/>
                </a:solidFill>
              </a:rPr>
              <a:t>Kaynakça</a:t>
            </a:r>
          </a:p>
        </p:txBody>
      </p:sp>
      <p:sp>
        <p:nvSpPr>
          <p:cNvPr id="3" name="İçerik Yer Tutucusu 2">
            <a:extLst>
              <a:ext uri="{FF2B5EF4-FFF2-40B4-BE49-F238E27FC236}">
                <a16:creationId xmlns:a16="http://schemas.microsoft.com/office/drawing/2014/main" id="{F3C41DD5-8369-AD8D-5DC7-D88CF38A3FEE}"/>
              </a:ext>
            </a:extLst>
          </p:cNvPr>
          <p:cNvSpPr>
            <a:spLocks noGrp="1"/>
          </p:cNvSpPr>
          <p:nvPr>
            <p:ph idx="1"/>
          </p:nvPr>
        </p:nvSpPr>
        <p:spPr>
          <a:xfrm>
            <a:off x="4758824" y="640933"/>
            <a:ext cx="6273972" cy="5577240"/>
          </a:xfrm>
        </p:spPr>
        <p:txBody>
          <a:bodyPr vert="horz" lIns="0" tIns="0" rIns="0" bIns="0" rtlCol="0" anchor="t">
            <a:normAutofit/>
          </a:bodyPr>
          <a:lstStyle/>
          <a:p>
            <a:pPr>
              <a:lnSpc>
                <a:spcPct val="110000"/>
              </a:lnSpc>
            </a:pPr>
            <a:r>
              <a:rPr lang="tr-TR" sz="1500" dirty="0">
                <a:solidFill>
                  <a:srgbClr val="000000"/>
                </a:solidFill>
                <a:ea typeface="+mn-lt"/>
                <a:cs typeface="+mn-lt"/>
                <a:hlinkClick r:id="rId2">
                  <a:extLst>
                    <a:ext uri="{A12FA001-AC4F-418D-AE19-62706E023703}">
                      <ahyp:hlinkClr xmlns:ahyp="http://schemas.microsoft.com/office/drawing/2018/hyperlinkcolor" val="tx"/>
                    </a:ext>
                  </a:extLst>
                </a:hlinkClick>
              </a:rPr>
              <a:t>https://enprobilisim.com/yazilim-gelistirme-sureci-modelleri-sdmp/</a:t>
            </a:r>
            <a:endParaRPr lang="tr-TR" dirty="0">
              <a:solidFill>
                <a:srgbClr val="000000"/>
              </a:solidFill>
            </a:endParaRPr>
          </a:p>
          <a:p>
            <a:pPr>
              <a:lnSpc>
                <a:spcPct val="110000"/>
              </a:lnSpc>
            </a:pPr>
            <a:r>
              <a:rPr lang="tr-TR" sz="1500" dirty="0">
                <a:solidFill>
                  <a:srgbClr val="000000"/>
                </a:solidFill>
                <a:ea typeface="+mn-lt"/>
                <a:cs typeface="+mn-lt"/>
                <a:hlinkClick r:id="rId3">
                  <a:extLst>
                    <a:ext uri="{A12FA001-AC4F-418D-AE19-62706E023703}">
                      <ahyp:hlinkClr xmlns:ahyp="http://schemas.microsoft.com/office/drawing/2018/hyperlinkcolor" val="tx"/>
                    </a:ext>
                  </a:extLst>
                </a:hlinkClick>
              </a:rPr>
              <a:t>https://medium.com/architectural-patterns/yaz%C4%B1l%C4%B1m-geli%C5%9Ftirme-modelleri-62915545c51e</a:t>
            </a:r>
            <a:endParaRPr lang="tr-TR" sz="1500" dirty="0">
              <a:solidFill>
                <a:srgbClr val="000000"/>
              </a:solidFill>
              <a:ea typeface="+mn-lt"/>
              <a:cs typeface="+mn-lt"/>
            </a:endParaRPr>
          </a:p>
          <a:p>
            <a:pPr>
              <a:lnSpc>
                <a:spcPct val="110000"/>
              </a:lnSpc>
            </a:pPr>
            <a:r>
              <a:rPr lang="tr-TR" sz="1500" dirty="0">
                <a:solidFill>
                  <a:srgbClr val="000000"/>
                </a:solidFill>
                <a:ea typeface="+mn-lt"/>
                <a:cs typeface="+mn-lt"/>
                <a:hlinkClick r:id="rId4">
                  <a:extLst>
                    <a:ext uri="{A12FA001-AC4F-418D-AE19-62706E023703}">
                      <ahyp:hlinkClr xmlns:ahyp="http://schemas.microsoft.com/office/drawing/2018/hyperlinkcolor" val="tx"/>
                    </a:ext>
                  </a:extLst>
                </a:hlinkClick>
              </a:rPr>
              <a:t>https://www.educba.com/software-development-models/</a:t>
            </a:r>
            <a:endParaRPr lang="tr-TR" sz="1500" dirty="0">
              <a:solidFill>
                <a:srgbClr val="000000"/>
              </a:solidFill>
              <a:ea typeface="+mn-lt"/>
              <a:cs typeface="+mn-lt"/>
            </a:endParaRPr>
          </a:p>
          <a:p>
            <a:pPr>
              <a:lnSpc>
                <a:spcPct val="110000"/>
              </a:lnSpc>
            </a:pPr>
            <a:r>
              <a:rPr lang="tr-TR" sz="1500" dirty="0">
                <a:solidFill>
                  <a:srgbClr val="000000"/>
                </a:solidFill>
                <a:ea typeface="+mn-lt"/>
                <a:cs typeface="+mn-lt"/>
                <a:hlinkClick r:id="rId5">
                  <a:extLst>
                    <a:ext uri="{A12FA001-AC4F-418D-AE19-62706E023703}">
                      <ahyp:hlinkClr xmlns:ahyp="http://schemas.microsoft.com/office/drawing/2018/hyperlinkcolor" val="tx"/>
                    </a:ext>
                  </a:extLst>
                </a:hlinkClick>
              </a:rPr>
              <a:t>https://www.scnsoft.com/blog/software-development-models</a:t>
            </a:r>
            <a:endParaRPr lang="tr-TR" sz="1500" dirty="0">
              <a:solidFill>
                <a:srgbClr val="000000"/>
              </a:solidFill>
              <a:ea typeface="+mn-lt"/>
              <a:cs typeface="+mn-lt"/>
              <a:hlinkClick r:id="rId5">
                <a:extLst>
                  <a:ext uri="{A12FA001-AC4F-418D-AE19-62706E023703}">
                    <ahyp:hlinkClr xmlns:ahyp="http://schemas.microsoft.com/office/drawing/2018/hyperlinkcolor" val="tx"/>
                  </a:ext>
                </a:extLst>
              </a:hlinkClick>
            </a:endParaRPr>
          </a:p>
          <a:p>
            <a:pPr>
              <a:lnSpc>
                <a:spcPct val="110000"/>
              </a:lnSpc>
            </a:pPr>
            <a:r>
              <a:rPr lang="tr-TR" sz="1500" dirty="0">
                <a:solidFill>
                  <a:srgbClr val="000000"/>
                </a:solidFill>
                <a:ea typeface="+mn-lt"/>
                <a:cs typeface="+mn-lt"/>
                <a:hlinkClick r:id="rId6">
                  <a:extLst>
                    <a:ext uri="{A12FA001-AC4F-418D-AE19-62706E023703}">
                      <ahyp:hlinkClr xmlns:ahyp="http://schemas.microsoft.com/office/drawing/2018/hyperlinkcolor" val="tx"/>
                    </a:ext>
                  </a:extLst>
                </a:hlinkClick>
              </a:rPr>
              <a:t>http://www.aspmvcnet.com/tr/m/yazilim-muhendisligi/selale-yontemi-waterfall-modeli.html</a:t>
            </a:r>
            <a:endParaRPr lang="tr-TR" sz="1500" dirty="0">
              <a:solidFill>
                <a:srgbClr val="000000"/>
              </a:solidFill>
              <a:ea typeface="+mn-lt"/>
              <a:cs typeface="+mn-lt"/>
            </a:endParaRPr>
          </a:p>
          <a:p>
            <a:pPr>
              <a:lnSpc>
                <a:spcPct val="110000"/>
              </a:lnSpc>
            </a:pPr>
            <a:r>
              <a:rPr lang="tr-TR" sz="1500" dirty="0">
                <a:solidFill>
                  <a:srgbClr val="000000"/>
                </a:solidFill>
                <a:ea typeface="+mn-lt"/>
                <a:cs typeface="+mn-lt"/>
                <a:hlinkClick r:id="rId7">
                  <a:extLst>
                    <a:ext uri="{A12FA001-AC4F-418D-AE19-62706E023703}">
                      <ahyp:hlinkClr xmlns:ahyp="http://schemas.microsoft.com/office/drawing/2018/hyperlinkcolor" val="tx"/>
                    </a:ext>
                  </a:extLst>
                </a:hlinkClick>
              </a:rPr>
              <a:t>https://www.mustafayemural.com/artic-my000048/</a:t>
            </a:r>
            <a:endParaRPr lang="tr-TR" sz="1500" dirty="0">
              <a:solidFill>
                <a:srgbClr val="000000"/>
              </a:solidFill>
              <a:ea typeface="+mn-lt"/>
              <a:cs typeface="+mn-lt"/>
              <a:hlinkClick r:id="rId7">
                <a:extLst>
                  <a:ext uri="{A12FA001-AC4F-418D-AE19-62706E023703}">
                    <ahyp:hlinkClr xmlns:ahyp="http://schemas.microsoft.com/office/drawing/2018/hyperlinkcolor" val="tx"/>
                  </a:ext>
                </a:extLst>
              </a:hlinkClick>
            </a:endParaRPr>
          </a:p>
          <a:p>
            <a:pPr>
              <a:lnSpc>
                <a:spcPct val="110000"/>
              </a:lnSpc>
            </a:pPr>
            <a:r>
              <a:rPr lang="tr-TR" sz="1500" dirty="0">
                <a:solidFill>
                  <a:srgbClr val="000000"/>
                </a:solidFill>
                <a:ea typeface="+mn-lt"/>
                <a:cs typeface="+mn-lt"/>
                <a:hlinkClick r:id="rId8">
                  <a:extLst>
                    <a:ext uri="{A12FA001-AC4F-418D-AE19-62706E023703}">
                      <ahyp:hlinkClr xmlns:ahyp="http://schemas.microsoft.com/office/drawing/2018/hyperlinkcolor" val="tx"/>
                    </a:ext>
                  </a:extLst>
                </a:hlinkClick>
              </a:rPr>
              <a:t>https://medium.com/@ryoldash/agile-%C3%A7evik-yaz%C4%B1l%C4%B1m-geli%C5%9Ftirme-nedir-ve-nas%C4%B1l-uygulan%C4%B1r-93e85ffc866</a:t>
            </a:r>
            <a:endParaRPr lang="tr-TR" sz="1500" dirty="0">
              <a:solidFill>
                <a:srgbClr val="000000"/>
              </a:solidFill>
              <a:ea typeface="+mn-lt"/>
              <a:cs typeface="+mn-lt"/>
              <a:hlinkClick r:id="rId8">
                <a:extLst>
                  <a:ext uri="{A12FA001-AC4F-418D-AE19-62706E023703}">
                    <ahyp:hlinkClr xmlns:ahyp="http://schemas.microsoft.com/office/drawing/2018/hyperlinkcolor" val="tx"/>
                  </a:ext>
                </a:extLst>
              </a:hlinkClick>
            </a:endParaRPr>
          </a:p>
          <a:p>
            <a:pPr>
              <a:lnSpc>
                <a:spcPct val="110000"/>
              </a:lnSpc>
            </a:pPr>
            <a:r>
              <a:rPr lang="tr-TR" sz="1500" dirty="0">
                <a:solidFill>
                  <a:srgbClr val="000000"/>
                </a:solidFill>
                <a:ea typeface="+mn-lt"/>
                <a:cs typeface="+mn-lt"/>
                <a:hlinkClick r:id="rId9">
                  <a:extLst>
                    <a:ext uri="{A12FA001-AC4F-418D-AE19-62706E023703}">
                      <ahyp:hlinkClr xmlns:ahyp="http://schemas.microsoft.com/office/drawing/2018/hyperlinkcolor" val="tx"/>
                    </a:ext>
                  </a:extLst>
                </a:hlinkClick>
              </a:rPr>
              <a:t>https://www.conectohub.com/tr/cevik-agile-nedir-teknik-olmayan/</a:t>
            </a:r>
            <a:endParaRPr lang="tr-TR" sz="1500" dirty="0">
              <a:solidFill>
                <a:srgbClr val="000000"/>
              </a:solidFill>
              <a:ea typeface="+mn-lt"/>
              <a:cs typeface="+mn-lt"/>
              <a:hlinkClick r:id="rId9">
                <a:extLst>
                  <a:ext uri="{A12FA001-AC4F-418D-AE19-62706E023703}">
                    <ahyp:hlinkClr xmlns:ahyp="http://schemas.microsoft.com/office/drawing/2018/hyperlinkcolor" val="tx"/>
                  </a:ext>
                </a:extLst>
              </a:hlinkClick>
            </a:endParaRPr>
          </a:p>
          <a:p>
            <a:pPr>
              <a:lnSpc>
                <a:spcPct val="110000"/>
              </a:lnSpc>
            </a:pPr>
            <a:r>
              <a:rPr lang="tr-TR" sz="1500" dirty="0">
                <a:solidFill>
                  <a:srgbClr val="000000"/>
                </a:solidFill>
                <a:ea typeface="+mn-lt"/>
                <a:cs typeface="+mn-lt"/>
                <a:hlinkClick r:id="rId10">
                  <a:extLst>
                    <a:ext uri="{A12FA001-AC4F-418D-AE19-62706E023703}">
                      <ahyp:hlinkClr xmlns:ahyp="http://schemas.microsoft.com/office/drawing/2018/hyperlinkcolor" val="tx"/>
                    </a:ext>
                  </a:extLst>
                </a:hlinkClick>
              </a:rPr>
              <a:t>https://talentgrid.io/tr/pair-programming-nedir/</a:t>
            </a:r>
            <a:endParaRPr lang="tr-TR" sz="1500" dirty="0">
              <a:solidFill>
                <a:srgbClr val="000000"/>
              </a:solidFill>
              <a:ea typeface="+mn-lt"/>
              <a:cs typeface="+mn-lt"/>
              <a:hlinkClick r:id="rId10">
                <a:extLst>
                  <a:ext uri="{A12FA001-AC4F-418D-AE19-62706E023703}">
                    <ahyp:hlinkClr xmlns:ahyp="http://schemas.microsoft.com/office/drawing/2018/hyperlinkcolor" val="tx"/>
                  </a:ext>
                </a:extLst>
              </a:hlinkClick>
            </a:endParaRPr>
          </a:p>
          <a:p>
            <a:pPr>
              <a:lnSpc>
                <a:spcPct val="110000"/>
              </a:lnSpc>
            </a:pPr>
            <a:r>
              <a:rPr lang="tr-TR" sz="1500" dirty="0">
                <a:solidFill>
                  <a:srgbClr val="000000"/>
                </a:solidFill>
                <a:ea typeface="+mn-lt"/>
                <a:cs typeface="+mn-lt"/>
                <a:hlinkClick r:id="rId11">
                  <a:extLst>
                    <a:ext uri="{A12FA001-AC4F-418D-AE19-62706E023703}">
                      <ahyp:hlinkClr xmlns:ahyp="http://schemas.microsoft.com/office/drawing/2018/hyperlinkcolor" val="tx"/>
                    </a:ext>
                  </a:extLst>
                </a:hlinkClick>
              </a:rPr>
              <a:t>https://medium.com/@secilcor/scrum-nedi%CC%87r-6a4326951dd8</a:t>
            </a:r>
            <a:endParaRPr lang="tr-TR" sz="1500" dirty="0">
              <a:solidFill>
                <a:srgbClr val="000000"/>
              </a:solidFill>
              <a:ea typeface="+mn-lt"/>
              <a:cs typeface="+mn-lt"/>
              <a:hlinkClick r:id="rId11">
                <a:extLst>
                  <a:ext uri="{A12FA001-AC4F-418D-AE19-62706E023703}">
                    <ahyp:hlinkClr xmlns:ahyp="http://schemas.microsoft.com/office/drawing/2018/hyperlinkcolor" val="tx"/>
                  </a:ext>
                </a:extLst>
              </a:hlinkClick>
            </a:endParaRPr>
          </a:p>
          <a:p>
            <a:pPr>
              <a:lnSpc>
                <a:spcPct val="110000"/>
              </a:lnSpc>
            </a:pPr>
            <a:endParaRPr lang="tr-TR" sz="1500">
              <a:ea typeface="+mn-lt"/>
              <a:cs typeface="+mn-lt"/>
            </a:endParaRPr>
          </a:p>
        </p:txBody>
      </p:sp>
      <p:sp>
        <p:nvSpPr>
          <p:cNvPr id="5" name="Metin kutusu 4">
            <a:extLst>
              <a:ext uri="{FF2B5EF4-FFF2-40B4-BE49-F238E27FC236}">
                <a16:creationId xmlns:a16="http://schemas.microsoft.com/office/drawing/2014/main" id="{961544BF-5AB3-8D9B-4705-0DA05B932B3D}"/>
              </a:ext>
            </a:extLst>
          </p:cNvPr>
          <p:cNvSpPr txBox="1"/>
          <p:nvPr/>
        </p:nvSpPr>
        <p:spPr>
          <a:xfrm>
            <a:off x="11550804" y="6477000"/>
            <a:ext cx="7248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t>25/26</a:t>
            </a:r>
          </a:p>
        </p:txBody>
      </p:sp>
    </p:spTree>
    <p:extLst>
      <p:ext uri="{BB962C8B-B14F-4D97-AF65-F5344CB8AC3E}">
        <p14:creationId xmlns:p14="http://schemas.microsoft.com/office/powerpoint/2010/main" val="2598623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am jar 'deki parlak ıcılar">
            <a:extLst>
              <a:ext uri="{FF2B5EF4-FFF2-40B4-BE49-F238E27FC236}">
                <a16:creationId xmlns:a16="http://schemas.microsoft.com/office/drawing/2014/main" id="{2006D678-2F6E-6633-44AD-8A9C7CBE6707}"/>
              </a:ext>
            </a:extLst>
          </p:cNvPr>
          <p:cNvPicPr>
            <a:picLocks noChangeAspect="1"/>
          </p:cNvPicPr>
          <p:nvPr/>
        </p:nvPicPr>
        <p:blipFill rotWithShape="1">
          <a:blip r:embed="rId2"/>
          <a:srcRect t="15605" r="-2" b="-2"/>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1145F121-7DB3-4C20-B960-333CE2967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tx1">
                  <a:alpha val="23000"/>
                </a:schemeClr>
              </a:gs>
              <a:gs pos="0">
                <a:schemeClr val="tx1">
                  <a:alpha val="0"/>
                </a:schemeClr>
              </a:gs>
              <a:gs pos="100000">
                <a:schemeClr val="tx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31B41FB-6949-5B0F-C132-A844BF17E361}"/>
              </a:ext>
            </a:extLst>
          </p:cNvPr>
          <p:cNvSpPr>
            <a:spLocks noGrp="1"/>
          </p:cNvSpPr>
          <p:nvPr>
            <p:ph type="title"/>
          </p:nvPr>
        </p:nvSpPr>
        <p:spPr>
          <a:xfrm rot="-240000">
            <a:off x="4052912" y="5764454"/>
            <a:ext cx="7563555" cy="745832"/>
          </a:xfrm>
        </p:spPr>
        <p:txBody>
          <a:bodyPr vert="horz" lIns="0" tIns="0" rIns="0" bIns="0" rtlCol="0" anchor="b">
            <a:normAutofit/>
          </a:bodyPr>
          <a:lstStyle/>
          <a:p>
            <a:pPr algn="ctr"/>
            <a:r>
              <a:rPr lang="en-US" sz="4000" spc="750" dirty="0">
                <a:solidFill>
                  <a:schemeClr val="bg1"/>
                </a:solidFill>
              </a:rPr>
              <a:t> TEŞEKKÜR EDERİM...</a:t>
            </a:r>
          </a:p>
        </p:txBody>
      </p:sp>
      <p:sp>
        <p:nvSpPr>
          <p:cNvPr id="6" name="Başlık 1">
            <a:extLst>
              <a:ext uri="{FF2B5EF4-FFF2-40B4-BE49-F238E27FC236}">
                <a16:creationId xmlns:a16="http://schemas.microsoft.com/office/drawing/2014/main" id="{7D418E2F-7600-65B7-C5D4-E9AB59CF3AD6}"/>
              </a:ext>
            </a:extLst>
          </p:cNvPr>
          <p:cNvSpPr txBox="1">
            <a:spLocks/>
          </p:cNvSpPr>
          <p:nvPr/>
        </p:nvSpPr>
        <p:spPr>
          <a:xfrm>
            <a:off x="-5763" y="4756530"/>
            <a:ext cx="5239926" cy="567092"/>
          </a:xfrm>
          <a:prstGeom prst="rect">
            <a:avLst/>
          </a:prstGeom>
        </p:spPr>
        <p:txBody>
          <a:bodyPr vert="horz" lIns="0" tIns="0" rIns="0" bIns="0" rtlCol="0" anchor="b">
            <a:normAutofit lnSpcReduction="10000"/>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pPr algn="ctr"/>
            <a:r>
              <a:rPr lang="en-US" sz="4000" spc="750" dirty="0" err="1">
                <a:solidFill>
                  <a:schemeClr val="bg1"/>
                </a:solidFill>
              </a:rPr>
              <a:t>Dİnledİğİnİz</a:t>
            </a:r>
            <a:endParaRPr lang="en-US" sz="4000" spc="750">
              <a:solidFill>
                <a:schemeClr val="bg1"/>
              </a:solidFill>
            </a:endParaRPr>
          </a:p>
        </p:txBody>
      </p:sp>
      <p:sp>
        <p:nvSpPr>
          <p:cNvPr id="9" name="Başlık 1">
            <a:extLst>
              <a:ext uri="{FF2B5EF4-FFF2-40B4-BE49-F238E27FC236}">
                <a16:creationId xmlns:a16="http://schemas.microsoft.com/office/drawing/2014/main" id="{727DDB99-A543-2128-06AF-58636BC7EC28}"/>
              </a:ext>
            </a:extLst>
          </p:cNvPr>
          <p:cNvSpPr txBox="1">
            <a:spLocks/>
          </p:cNvSpPr>
          <p:nvPr/>
        </p:nvSpPr>
        <p:spPr>
          <a:xfrm>
            <a:off x="7990531" y="4756531"/>
            <a:ext cx="3198520" cy="567092"/>
          </a:xfrm>
          <a:prstGeom prst="rect">
            <a:avLst/>
          </a:prstGeom>
        </p:spPr>
        <p:txBody>
          <a:bodyPr vert="horz" lIns="0" tIns="0" rIns="0" bIns="0" rtlCol="0" anchor="b">
            <a:normAutofit lnSpcReduction="10000"/>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pPr algn="ctr"/>
            <a:r>
              <a:rPr lang="en-US" sz="4000" spc="750" dirty="0" err="1">
                <a:solidFill>
                  <a:schemeClr val="bg1"/>
                </a:solidFill>
              </a:rPr>
              <a:t>İçİn</a:t>
            </a:r>
            <a:r>
              <a:rPr lang="en-US" sz="4000" spc="750" dirty="0">
                <a:solidFill>
                  <a:schemeClr val="bg1"/>
                </a:solidFill>
              </a:rPr>
              <a:t> </a:t>
            </a:r>
          </a:p>
        </p:txBody>
      </p:sp>
    </p:spTree>
    <p:extLst>
      <p:ext uri="{BB962C8B-B14F-4D97-AF65-F5344CB8AC3E}">
        <p14:creationId xmlns:p14="http://schemas.microsoft.com/office/powerpoint/2010/main" val="1202502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E144682-BE8C-0CEB-5990-A878604291B3}"/>
              </a:ext>
            </a:extLst>
          </p:cNvPr>
          <p:cNvSpPr>
            <a:spLocks noGrp="1"/>
          </p:cNvSpPr>
          <p:nvPr>
            <p:ph type="title"/>
          </p:nvPr>
        </p:nvSpPr>
        <p:spPr>
          <a:xfrm>
            <a:off x="1371600" y="457200"/>
            <a:ext cx="4911393" cy="1556724"/>
          </a:xfrm>
        </p:spPr>
        <p:txBody>
          <a:bodyPr anchor="b">
            <a:normAutofit/>
          </a:bodyPr>
          <a:lstStyle/>
          <a:p>
            <a:r>
              <a:rPr lang="tr-TR" dirty="0"/>
              <a:t>Modeller</a:t>
            </a:r>
          </a:p>
        </p:txBody>
      </p:sp>
      <p:sp>
        <p:nvSpPr>
          <p:cNvPr id="3" name="İçerik Yer Tutucusu 2">
            <a:extLst>
              <a:ext uri="{FF2B5EF4-FFF2-40B4-BE49-F238E27FC236}">
                <a16:creationId xmlns:a16="http://schemas.microsoft.com/office/drawing/2014/main" id="{BB2ED17B-DF11-7E1C-130E-8959628E125E}"/>
              </a:ext>
            </a:extLst>
          </p:cNvPr>
          <p:cNvSpPr>
            <a:spLocks noGrp="1"/>
          </p:cNvSpPr>
          <p:nvPr>
            <p:ph idx="1"/>
          </p:nvPr>
        </p:nvSpPr>
        <p:spPr>
          <a:xfrm>
            <a:off x="1371601" y="2345635"/>
            <a:ext cx="4911392" cy="3583940"/>
          </a:xfrm>
        </p:spPr>
        <p:txBody>
          <a:bodyPr vert="horz" lIns="0" tIns="0" rIns="0" bIns="0" rtlCol="0" anchor="t">
            <a:normAutofit/>
          </a:bodyPr>
          <a:lstStyle/>
          <a:p>
            <a:pPr marL="0" indent="0"/>
            <a:r>
              <a:rPr lang="tr-TR" sz="1600" dirty="0">
                <a:ea typeface="+mn-lt"/>
                <a:cs typeface="+mn-lt"/>
              </a:rPr>
              <a:t>   Büyük Patlama </a:t>
            </a:r>
            <a:r>
              <a:rPr lang="tr-TR" sz="1600" b="1" dirty="0">
                <a:ea typeface="+mn-lt"/>
                <a:cs typeface="+mn-lt"/>
              </a:rPr>
              <a:t>Modeli</a:t>
            </a:r>
            <a:r>
              <a:rPr lang="tr-TR" sz="1600" dirty="0">
                <a:ea typeface="+mn-lt"/>
                <a:cs typeface="+mn-lt"/>
              </a:rPr>
              <a:t>.</a:t>
            </a:r>
            <a:endParaRPr lang="tr-TR" sz="1600" dirty="0"/>
          </a:p>
          <a:p>
            <a:r>
              <a:rPr lang="tr-TR" sz="1600" dirty="0">
                <a:ea typeface="+mn-lt"/>
                <a:cs typeface="+mn-lt"/>
              </a:rPr>
              <a:t>Kodlama </a:t>
            </a:r>
            <a:r>
              <a:rPr lang="tr-TR" sz="1600" b="1" dirty="0">
                <a:ea typeface="+mn-lt"/>
                <a:cs typeface="+mn-lt"/>
              </a:rPr>
              <a:t>Modeli</a:t>
            </a:r>
            <a:r>
              <a:rPr lang="tr-TR" sz="1600" dirty="0">
                <a:ea typeface="+mn-lt"/>
                <a:cs typeface="+mn-lt"/>
              </a:rPr>
              <a:t>.</a:t>
            </a:r>
            <a:endParaRPr lang="tr-TR" sz="1600" dirty="0"/>
          </a:p>
          <a:p>
            <a:r>
              <a:rPr lang="tr-TR" sz="1600" dirty="0">
                <a:ea typeface="+mn-lt"/>
                <a:cs typeface="+mn-lt"/>
              </a:rPr>
              <a:t>Şelale </a:t>
            </a:r>
            <a:r>
              <a:rPr lang="tr-TR" sz="1600" b="1" dirty="0">
                <a:ea typeface="+mn-lt"/>
                <a:cs typeface="+mn-lt"/>
              </a:rPr>
              <a:t>Modeli</a:t>
            </a:r>
            <a:r>
              <a:rPr lang="tr-TR" sz="1600" dirty="0">
                <a:ea typeface="+mn-lt"/>
                <a:cs typeface="+mn-lt"/>
              </a:rPr>
              <a:t>.</a:t>
            </a:r>
            <a:endParaRPr lang="tr-TR" sz="1600" dirty="0"/>
          </a:p>
          <a:p>
            <a:r>
              <a:rPr lang="tr-TR" sz="1600" dirty="0">
                <a:ea typeface="+mn-lt"/>
                <a:cs typeface="+mn-lt"/>
              </a:rPr>
              <a:t>V-</a:t>
            </a:r>
            <a:r>
              <a:rPr lang="tr-TR" sz="1600" b="1" dirty="0">
                <a:ea typeface="+mn-lt"/>
                <a:cs typeface="+mn-lt"/>
              </a:rPr>
              <a:t>Modeli</a:t>
            </a:r>
            <a:r>
              <a:rPr lang="tr-TR" sz="1600" dirty="0">
                <a:ea typeface="+mn-lt"/>
                <a:cs typeface="+mn-lt"/>
              </a:rPr>
              <a:t>.</a:t>
            </a:r>
            <a:endParaRPr lang="tr-TR" sz="1600" dirty="0"/>
          </a:p>
          <a:p>
            <a:r>
              <a:rPr lang="tr-TR" sz="1600" dirty="0">
                <a:ea typeface="+mn-lt"/>
                <a:cs typeface="+mn-lt"/>
              </a:rPr>
              <a:t>Yinelemeli </a:t>
            </a:r>
            <a:r>
              <a:rPr lang="tr-TR" sz="1600" b="1" dirty="0">
                <a:ea typeface="+mn-lt"/>
                <a:cs typeface="+mn-lt"/>
              </a:rPr>
              <a:t>Model</a:t>
            </a:r>
            <a:r>
              <a:rPr lang="tr-TR" sz="1600" dirty="0">
                <a:ea typeface="+mn-lt"/>
                <a:cs typeface="+mn-lt"/>
              </a:rPr>
              <a:t>.</a:t>
            </a:r>
            <a:endParaRPr lang="tr-TR" sz="1600" dirty="0"/>
          </a:p>
          <a:p>
            <a:r>
              <a:rPr lang="tr-TR" sz="1600" dirty="0" err="1">
                <a:ea typeface="+mn-lt"/>
                <a:cs typeface="+mn-lt"/>
              </a:rPr>
              <a:t>Rad</a:t>
            </a:r>
            <a:r>
              <a:rPr lang="tr-TR" sz="1600" dirty="0">
                <a:ea typeface="+mn-lt"/>
                <a:cs typeface="+mn-lt"/>
              </a:rPr>
              <a:t> </a:t>
            </a:r>
            <a:r>
              <a:rPr lang="tr-TR" sz="1600" b="1" dirty="0">
                <a:ea typeface="+mn-lt"/>
                <a:cs typeface="+mn-lt"/>
              </a:rPr>
              <a:t>Modeli</a:t>
            </a:r>
            <a:r>
              <a:rPr lang="tr-TR" sz="1600" dirty="0">
                <a:ea typeface="+mn-lt"/>
                <a:cs typeface="+mn-lt"/>
              </a:rPr>
              <a:t>.</a:t>
            </a:r>
            <a:endParaRPr lang="tr-TR" sz="1600" dirty="0"/>
          </a:p>
          <a:p>
            <a:r>
              <a:rPr lang="tr-TR" sz="1600" dirty="0">
                <a:ea typeface="+mn-lt"/>
                <a:cs typeface="+mn-lt"/>
              </a:rPr>
              <a:t>Çevik </a:t>
            </a:r>
            <a:r>
              <a:rPr lang="tr-TR" sz="1600" b="1" dirty="0">
                <a:ea typeface="+mn-lt"/>
                <a:cs typeface="+mn-lt"/>
              </a:rPr>
              <a:t>Model</a:t>
            </a:r>
            <a:r>
              <a:rPr lang="tr-TR" sz="1600" dirty="0">
                <a:ea typeface="+mn-lt"/>
                <a:cs typeface="+mn-lt"/>
              </a:rPr>
              <a:t>.</a:t>
            </a:r>
            <a:endParaRPr lang="tr-TR" sz="1600" dirty="0"/>
          </a:p>
          <a:p>
            <a:r>
              <a:rPr lang="tr-TR" sz="1600" dirty="0">
                <a:ea typeface="+mn-lt"/>
                <a:cs typeface="+mn-lt"/>
              </a:rPr>
              <a:t>Spiral </a:t>
            </a:r>
            <a:r>
              <a:rPr lang="tr-TR" sz="1600" b="1" dirty="0">
                <a:ea typeface="+mn-lt"/>
                <a:cs typeface="+mn-lt"/>
              </a:rPr>
              <a:t>Model</a:t>
            </a:r>
            <a:r>
              <a:rPr lang="tr-TR" sz="1600" dirty="0">
                <a:ea typeface="+mn-lt"/>
                <a:cs typeface="+mn-lt"/>
              </a:rPr>
              <a:t>.</a:t>
            </a:r>
            <a:endParaRPr lang="tr-TR" sz="1600" dirty="0"/>
          </a:p>
          <a:p>
            <a:endParaRPr lang="tr-TR" sz="1600"/>
          </a:p>
        </p:txBody>
      </p:sp>
      <p:pic>
        <p:nvPicPr>
          <p:cNvPr id="4" name="Resim 4">
            <a:extLst>
              <a:ext uri="{FF2B5EF4-FFF2-40B4-BE49-F238E27FC236}">
                <a16:creationId xmlns:a16="http://schemas.microsoft.com/office/drawing/2014/main" id="{47A4CECF-139C-9EC9-B3B3-D76079352815}"/>
              </a:ext>
            </a:extLst>
          </p:cNvPr>
          <p:cNvPicPr>
            <a:picLocks noChangeAspect="1"/>
          </p:cNvPicPr>
          <p:nvPr/>
        </p:nvPicPr>
        <p:blipFill>
          <a:blip r:embed="rId2"/>
          <a:stretch>
            <a:fillRect/>
          </a:stretch>
        </p:blipFill>
        <p:spPr>
          <a:xfrm>
            <a:off x="6644639" y="648307"/>
            <a:ext cx="5090161" cy="5090161"/>
          </a:xfrm>
          <a:prstGeom prst="rect">
            <a:avLst/>
          </a:prstGeom>
        </p:spPr>
      </p:pic>
      <p:sp>
        <p:nvSpPr>
          <p:cNvPr id="12" name="Rectangle 10">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2">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etin kutusu 5">
            <a:extLst>
              <a:ext uri="{FF2B5EF4-FFF2-40B4-BE49-F238E27FC236}">
                <a16:creationId xmlns:a16="http://schemas.microsoft.com/office/drawing/2014/main" id="{1FA3AE4B-655C-E2F4-CC2D-5D54A5CD979B}"/>
              </a:ext>
            </a:extLst>
          </p:cNvPr>
          <p:cNvSpPr txBox="1"/>
          <p:nvPr/>
        </p:nvSpPr>
        <p:spPr>
          <a:xfrm>
            <a:off x="11522926" y="6467707"/>
            <a:ext cx="6690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solidFill>
                  <a:schemeClr val="bg1"/>
                </a:solidFill>
              </a:rPr>
              <a:t>3/26</a:t>
            </a:r>
          </a:p>
        </p:txBody>
      </p:sp>
    </p:spTree>
    <p:extLst>
      <p:ext uri="{BB962C8B-B14F-4D97-AF65-F5344CB8AC3E}">
        <p14:creationId xmlns:p14="http://schemas.microsoft.com/office/powerpoint/2010/main" val="128439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EAC55E-FD3E-4A90-B4E2-D197D8038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7878ECE-9B20-6743-DEFC-3335C42BD95A}"/>
              </a:ext>
            </a:extLst>
          </p:cNvPr>
          <p:cNvSpPr>
            <a:spLocks noGrp="1"/>
          </p:cNvSpPr>
          <p:nvPr>
            <p:ph type="title"/>
          </p:nvPr>
        </p:nvSpPr>
        <p:spPr>
          <a:xfrm>
            <a:off x="1371601" y="457199"/>
            <a:ext cx="9448800" cy="1061357"/>
          </a:xfrm>
        </p:spPr>
        <p:txBody>
          <a:bodyPr>
            <a:normAutofit/>
          </a:bodyPr>
          <a:lstStyle/>
          <a:p>
            <a:r>
              <a:rPr lang="tr-TR" sz="4000"/>
              <a:t>Şelale(Waterfall) modeli</a:t>
            </a:r>
          </a:p>
        </p:txBody>
      </p:sp>
      <p:sp>
        <p:nvSpPr>
          <p:cNvPr id="3" name="İçerik Yer Tutucusu 2">
            <a:extLst>
              <a:ext uri="{FF2B5EF4-FFF2-40B4-BE49-F238E27FC236}">
                <a16:creationId xmlns:a16="http://schemas.microsoft.com/office/drawing/2014/main" id="{3356F596-BD11-D0A2-0558-1B7E733BFB23}"/>
              </a:ext>
            </a:extLst>
          </p:cNvPr>
          <p:cNvSpPr>
            <a:spLocks noGrp="1"/>
          </p:cNvSpPr>
          <p:nvPr>
            <p:ph idx="1"/>
          </p:nvPr>
        </p:nvSpPr>
        <p:spPr>
          <a:xfrm>
            <a:off x="1371601" y="1887968"/>
            <a:ext cx="9448800" cy="3812746"/>
          </a:xfrm>
        </p:spPr>
        <p:txBody>
          <a:bodyPr vert="horz" lIns="0" tIns="0" rIns="0" bIns="0" rtlCol="0" anchor="t">
            <a:normAutofit/>
          </a:bodyPr>
          <a:lstStyle/>
          <a:p>
            <a:r>
              <a:rPr lang="tr-TR" sz="1800" dirty="0">
                <a:ea typeface="+mn-lt"/>
                <a:cs typeface="+mn-lt"/>
              </a:rPr>
              <a:t>Şelale modeli, yazılım geliştirme yaşam döngüsü sürecinin öncüsüdür. </a:t>
            </a:r>
          </a:p>
          <a:p>
            <a:r>
              <a:rPr lang="tr-TR" sz="1800" dirty="0">
                <a:ea typeface="+mn-lt"/>
                <a:cs typeface="+mn-lt"/>
              </a:rPr>
              <a:t>Yazılım geliştirme sırasında kullanılan ilk modeldir. </a:t>
            </a:r>
          </a:p>
          <a:p>
            <a:r>
              <a:rPr lang="tr-TR" sz="1800" dirty="0">
                <a:ea typeface="+mn-lt"/>
                <a:cs typeface="+mn-lt"/>
              </a:rPr>
              <a:t>Her fazın çıktısının döngünün bir sonraki fazı için bir girdi görevi gördüğü çeşitli fazlara bölünmüştür. Bir sonraki aşamaya geçmeden önce bir önceki aşamayı tamamlamak zorunludur, ilk aşama tamamlanmadan bir sonraki aşamaya geçemeyiz. </a:t>
            </a:r>
          </a:p>
          <a:p>
            <a:r>
              <a:rPr lang="tr-TR" sz="1800" dirty="0">
                <a:ea typeface="+mn-lt"/>
                <a:cs typeface="+mn-lt"/>
              </a:rPr>
              <a:t>Şelale modelinin aşamaları, şelalenin yukarıdan aşağıya gelmesi gibi üst seviyeden alt seviyeye hareket ettiğinden şelale modeli olarak adlandırılır.</a:t>
            </a:r>
            <a:endParaRPr lang="tr-TR" sz="1800" dirty="0"/>
          </a:p>
        </p:txBody>
      </p:sp>
      <p:sp>
        <p:nvSpPr>
          <p:cNvPr id="10" name="Rectangle 9">
            <a:extLst>
              <a:ext uri="{FF2B5EF4-FFF2-40B4-BE49-F238E27FC236}">
                <a16:creationId xmlns:a16="http://schemas.microsoft.com/office/drawing/2014/main" id="{282DCAD1-D7F2-4CA8-960C-526B7DB37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009AC7F-1347-41C8-8BEB-47473A21A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etin kutusu 4">
            <a:extLst>
              <a:ext uri="{FF2B5EF4-FFF2-40B4-BE49-F238E27FC236}">
                <a16:creationId xmlns:a16="http://schemas.microsoft.com/office/drawing/2014/main" id="{4BF06F3C-4624-90E6-A094-001FEA7AC4EC}"/>
              </a:ext>
            </a:extLst>
          </p:cNvPr>
          <p:cNvSpPr txBox="1"/>
          <p:nvPr/>
        </p:nvSpPr>
        <p:spPr>
          <a:xfrm>
            <a:off x="11522926" y="6467707"/>
            <a:ext cx="6690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solidFill>
                  <a:schemeClr val="bg1"/>
                </a:solidFill>
              </a:rPr>
              <a:t>4/26</a:t>
            </a:r>
          </a:p>
        </p:txBody>
      </p:sp>
    </p:spTree>
    <p:extLst>
      <p:ext uri="{BB962C8B-B14F-4D97-AF65-F5344CB8AC3E}">
        <p14:creationId xmlns:p14="http://schemas.microsoft.com/office/powerpoint/2010/main" val="2012521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CE63A517-F102-27AF-0768-1DFAEF11BD8C}"/>
              </a:ext>
            </a:extLst>
          </p:cNvPr>
          <p:cNvPicPr>
            <a:picLocks noGrp="1" noChangeAspect="1"/>
          </p:cNvPicPr>
          <p:nvPr>
            <p:ph idx="1"/>
          </p:nvPr>
        </p:nvPicPr>
        <p:blipFill>
          <a:blip r:embed="rId2"/>
          <a:stretch>
            <a:fillRect/>
          </a:stretch>
        </p:blipFill>
        <p:spPr>
          <a:xfrm>
            <a:off x="1550536" y="759663"/>
            <a:ext cx="9499770" cy="525459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Metin kutusu 2">
            <a:extLst>
              <a:ext uri="{FF2B5EF4-FFF2-40B4-BE49-F238E27FC236}">
                <a16:creationId xmlns:a16="http://schemas.microsoft.com/office/drawing/2014/main" id="{EA7FFEBE-8FD3-7964-AF9D-67A62DA2DE51}"/>
              </a:ext>
            </a:extLst>
          </p:cNvPr>
          <p:cNvSpPr txBox="1"/>
          <p:nvPr/>
        </p:nvSpPr>
        <p:spPr>
          <a:xfrm>
            <a:off x="11522926" y="6467707"/>
            <a:ext cx="6690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solidFill>
                  <a:schemeClr val="bg1"/>
                </a:solidFill>
              </a:rPr>
              <a:t>5/26</a:t>
            </a:r>
          </a:p>
        </p:txBody>
      </p:sp>
    </p:spTree>
    <p:extLst>
      <p:ext uri="{BB962C8B-B14F-4D97-AF65-F5344CB8AC3E}">
        <p14:creationId xmlns:p14="http://schemas.microsoft.com/office/powerpoint/2010/main" val="3671225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CFFF87-412A-AAA7-14D4-458FAF865218}"/>
              </a:ext>
            </a:extLst>
          </p:cNvPr>
          <p:cNvSpPr>
            <a:spLocks noGrp="1"/>
          </p:cNvSpPr>
          <p:nvPr>
            <p:ph type="title"/>
          </p:nvPr>
        </p:nvSpPr>
        <p:spPr>
          <a:xfrm>
            <a:off x="1371600" y="414527"/>
            <a:ext cx="10241280" cy="751221"/>
          </a:xfrm>
        </p:spPr>
        <p:txBody>
          <a:bodyPr/>
          <a:lstStyle/>
          <a:p>
            <a:r>
              <a:rPr lang="tr-TR" dirty="0">
                <a:ea typeface="+mj-lt"/>
                <a:cs typeface="+mj-lt"/>
              </a:rPr>
              <a:t>ŞELALE MODELİ </a:t>
            </a:r>
            <a:r>
              <a:rPr lang="tr-TR" dirty="0" err="1">
                <a:ea typeface="+mj-lt"/>
                <a:cs typeface="+mj-lt"/>
              </a:rPr>
              <a:t>öZELLİKLERİ</a:t>
            </a:r>
            <a:endParaRPr lang="tr-TR">
              <a:ea typeface="+mj-lt"/>
              <a:cs typeface="+mj-lt"/>
            </a:endParaRPr>
          </a:p>
        </p:txBody>
      </p:sp>
      <p:sp>
        <p:nvSpPr>
          <p:cNvPr id="3" name="İçerik Yer Tutucusu 2">
            <a:extLst>
              <a:ext uri="{FF2B5EF4-FFF2-40B4-BE49-F238E27FC236}">
                <a16:creationId xmlns:a16="http://schemas.microsoft.com/office/drawing/2014/main" id="{69334CD1-1A3F-35BD-9AC0-DC69F5214613}"/>
              </a:ext>
            </a:extLst>
          </p:cNvPr>
          <p:cNvSpPr>
            <a:spLocks noGrp="1"/>
          </p:cNvSpPr>
          <p:nvPr>
            <p:ph idx="1"/>
          </p:nvPr>
        </p:nvSpPr>
        <p:spPr>
          <a:xfrm>
            <a:off x="1371600" y="1452484"/>
            <a:ext cx="10241280" cy="4200960"/>
          </a:xfrm>
        </p:spPr>
        <p:txBody>
          <a:bodyPr vert="horz" lIns="0" tIns="0" rIns="0" bIns="0" rtlCol="0" anchor="t">
            <a:normAutofit/>
          </a:bodyPr>
          <a:lstStyle/>
          <a:p>
            <a:r>
              <a:rPr lang="tr-TR" dirty="0">
                <a:ea typeface="+mn-lt"/>
                <a:cs typeface="+mn-lt"/>
              </a:rPr>
              <a:t>Şelalenin her basamağında yer alan aktiviteler eksiksiz olarak yerine getirilir. Bu bir sonraki basamağa geçmenin şartıdır.</a:t>
            </a:r>
          </a:p>
          <a:p>
            <a:r>
              <a:rPr lang="tr-TR" dirty="0">
                <a:ea typeface="+mn-lt"/>
                <a:cs typeface="+mn-lt"/>
              </a:rPr>
              <a:t>Her safhanın sonunda bir doküman oluşturulur. Bu yüzden şelale modeli doküman güdümlüdür.</a:t>
            </a:r>
            <a:endParaRPr lang="tr-TR">
              <a:ea typeface="+mn-lt"/>
              <a:cs typeface="+mn-lt"/>
            </a:endParaRPr>
          </a:p>
          <a:p>
            <a:r>
              <a:rPr lang="tr-TR" dirty="0">
                <a:ea typeface="+mn-lt"/>
                <a:cs typeface="+mn-lt"/>
              </a:rPr>
              <a:t>Yazılım süreci doğrusaldır, yani bir sonraki safhaya geçebilmek için bir önceki safhada yer alan aktivitelerin tamamlanmış olması gerekir.</a:t>
            </a:r>
            <a:endParaRPr lang="tr-TR">
              <a:ea typeface="+mn-lt"/>
              <a:cs typeface="+mn-lt"/>
            </a:endParaRPr>
          </a:p>
          <a:p>
            <a:r>
              <a:rPr lang="tr-TR" dirty="0">
                <a:ea typeface="+mn-lt"/>
                <a:cs typeface="+mn-lt"/>
              </a:rPr>
              <a:t>Kullanıcı katılımı başlangıç safhasında mümkündür. Kullanıcı gereksinimleri bu safhada tespit edilir ve detaylandırılır. </a:t>
            </a:r>
            <a:endParaRPr lang="tr-TR">
              <a:ea typeface="+mn-lt"/>
              <a:cs typeface="+mn-lt"/>
            </a:endParaRPr>
          </a:p>
          <a:p>
            <a:r>
              <a:rPr lang="tr-TR" dirty="0">
                <a:ea typeface="+mn-lt"/>
                <a:cs typeface="+mn-lt"/>
              </a:rPr>
              <a:t>Daha sonra gelen tasarım ve kodlama safhalarında müşteri ve kullanıcılar ile diyaloğa girilmez.</a:t>
            </a:r>
          </a:p>
          <a:p>
            <a:endParaRPr lang="tr-TR" dirty="0"/>
          </a:p>
        </p:txBody>
      </p:sp>
      <p:sp>
        <p:nvSpPr>
          <p:cNvPr id="5" name="Metin kutusu 4">
            <a:extLst>
              <a:ext uri="{FF2B5EF4-FFF2-40B4-BE49-F238E27FC236}">
                <a16:creationId xmlns:a16="http://schemas.microsoft.com/office/drawing/2014/main" id="{84CDD29A-689D-6FBF-7281-5B80F63388A1}"/>
              </a:ext>
            </a:extLst>
          </p:cNvPr>
          <p:cNvSpPr txBox="1"/>
          <p:nvPr/>
        </p:nvSpPr>
        <p:spPr>
          <a:xfrm>
            <a:off x="11522926" y="6467707"/>
            <a:ext cx="6690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solidFill>
                  <a:schemeClr val="bg1"/>
                </a:solidFill>
              </a:rPr>
              <a:t>6/26</a:t>
            </a:r>
          </a:p>
        </p:txBody>
      </p:sp>
    </p:spTree>
    <p:extLst>
      <p:ext uri="{BB962C8B-B14F-4D97-AF65-F5344CB8AC3E}">
        <p14:creationId xmlns:p14="http://schemas.microsoft.com/office/powerpoint/2010/main" val="358790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8335C7-A448-896D-FA0B-F4B2E6BE29C1}"/>
              </a:ext>
            </a:extLst>
          </p:cNvPr>
          <p:cNvSpPr>
            <a:spLocks noGrp="1"/>
          </p:cNvSpPr>
          <p:nvPr>
            <p:ph type="title"/>
          </p:nvPr>
        </p:nvSpPr>
        <p:spPr>
          <a:xfrm>
            <a:off x="1037063" y="656137"/>
            <a:ext cx="10445719" cy="602538"/>
          </a:xfrm>
        </p:spPr>
        <p:txBody>
          <a:bodyPr/>
          <a:lstStyle/>
          <a:p>
            <a:r>
              <a:rPr lang="tr-TR" dirty="0">
                <a:ea typeface="+mj-lt"/>
                <a:cs typeface="+mj-lt"/>
              </a:rPr>
              <a:t>Modelin Getirdiği Problemler</a:t>
            </a:r>
            <a:endParaRPr lang="tr-TR" dirty="0"/>
          </a:p>
        </p:txBody>
      </p:sp>
      <p:sp>
        <p:nvSpPr>
          <p:cNvPr id="3" name="İçerik Yer Tutucusu 2">
            <a:extLst>
              <a:ext uri="{FF2B5EF4-FFF2-40B4-BE49-F238E27FC236}">
                <a16:creationId xmlns:a16="http://schemas.microsoft.com/office/drawing/2014/main" id="{AE42956D-6882-41C9-17E9-0FDFA63D1EEC}"/>
              </a:ext>
            </a:extLst>
          </p:cNvPr>
          <p:cNvSpPr>
            <a:spLocks noGrp="1"/>
          </p:cNvSpPr>
          <p:nvPr>
            <p:ph idx="1"/>
          </p:nvPr>
        </p:nvSpPr>
        <p:spPr>
          <a:xfrm>
            <a:off x="1139283" y="1619752"/>
            <a:ext cx="10241280" cy="3959352"/>
          </a:xfrm>
        </p:spPr>
        <p:txBody>
          <a:bodyPr vert="horz" lIns="0" tIns="0" rIns="0" bIns="0" rtlCol="0" anchor="t">
            <a:normAutofit/>
          </a:bodyPr>
          <a:lstStyle/>
          <a:p>
            <a:r>
              <a:rPr lang="tr-TR" dirty="0">
                <a:ea typeface="+mn-lt"/>
                <a:cs typeface="+mn-lt"/>
              </a:rPr>
              <a:t>Safhalar arası geri dönüş yetersizdir. Model değişikliğe açık değildir.</a:t>
            </a:r>
            <a:endParaRPr lang="tr-TR" dirty="0"/>
          </a:p>
          <a:p>
            <a:r>
              <a:rPr lang="tr-TR" dirty="0">
                <a:ea typeface="+mn-lt"/>
                <a:cs typeface="+mn-lt"/>
              </a:rPr>
              <a:t>Müşteri gereksinimlerinin proje öncesi detaylı olarak kağıt üzerinde oluşturulması ilerde sorun yaratabilir. Müşteri gereksinimleri değişikliğe uğrayabileceği için, yazılım sisteminin de yapısal değişikliğe uğraması kaçınılmaz olabilir. Böyle bir durum maliyeti artırır, çünkü yeni ve değişen gereksinimleri </a:t>
            </a:r>
            <a:r>
              <a:rPr lang="tr-TR" dirty="0" err="1">
                <a:ea typeface="+mn-lt"/>
                <a:cs typeface="+mn-lt"/>
              </a:rPr>
              <a:t>implemente</a:t>
            </a:r>
            <a:r>
              <a:rPr lang="tr-TR" dirty="0">
                <a:ea typeface="+mn-lt"/>
                <a:cs typeface="+mn-lt"/>
              </a:rPr>
              <a:t> edebilmek için modelde yer alan safhaların birkaç kere uygulanması gerekebilir.</a:t>
            </a:r>
            <a:endParaRPr lang="tr-TR" dirty="0"/>
          </a:p>
          <a:p>
            <a:r>
              <a:rPr lang="tr-TR" dirty="0">
                <a:ea typeface="+mn-lt"/>
                <a:cs typeface="+mn-lt"/>
              </a:rPr>
              <a:t>Sistemin kullanılır hale gelmesi uzun zaman alabilir.</a:t>
            </a:r>
            <a:endParaRPr lang="tr-TR" dirty="0"/>
          </a:p>
          <a:p>
            <a:r>
              <a:rPr lang="tr-TR" dirty="0">
                <a:ea typeface="+mn-lt"/>
                <a:cs typeface="+mn-lt"/>
              </a:rPr>
              <a:t>Başlangıçta yapılan hataların tespiti çok uzun zaman alabilir. Bu hataların giderilmesi maliyeti yükseltir.</a:t>
            </a:r>
            <a:endParaRPr lang="tr-TR" dirty="0"/>
          </a:p>
          <a:p>
            <a:pPr marL="0" indent="0">
              <a:buNone/>
            </a:pPr>
            <a:endParaRPr lang="tr-TR" dirty="0"/>
          </a:p>
          <a:p>
            <a:endParaRPr lang="tr-TR" dirty="0"/>
          </a:p>
        </p:txBody>
      </p:sp>
      <p:sp>
        <p:nvSpPr>
          <p:cNvPr id="5" name="Metin kutusu 4">
            <a:extLst>
              <a:ext uri="{FF2B5EF4-FFF2-40B4-BE49-F238E27FC236}">
                <a16:creationId xmlns:a16="http://schemas.microsoft.com/office/drawing/2014/main" id="{A199E222-8566-FC69-21FD-F7DEC95D5052}"/>
              </a:ext>
            </a:extLst>
          </p:cNvPr>
          <p:cNvSpPr txBox="1"/>
          <p:nvPr/>
        </p:nvSpPr>
        <p:spPr>
          <a:xfrm>
            <a:off x="11522926" y="6467707"/>
            <a:ext cx="6690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solidFill>
                  <a:schemeClr val="bg1"/>
                </a:solidFill>
              </a:rPr>
              <a:t>7/26</a:t>
            </a:r>
          </a:p>
        </p:txBody>
      </p:sp>
    </p:spTree>
    <p:extLst>
      <p:ext uri="{BB962C8B-B14F-4D97-AF65-F5344CB8AC3E}">
        <p14:creationId xmlns:p14="http://schemas.microsoft.com/office/powerpoint/2010/main" val="2850150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1FC7676-9F24-9108-9C35-9478113E1984}"/>
              </a:ext>
            </a:extLst>
          </p:cNvPr>
          <p:cNvSpPr>
            <a:spLocks noGrp="1"/>
          </p:cNvSpPr>
          <p:nvPr>
            <p:ph type="title"/>
          </p:nvPr>
        </p:nvSpPr>
        <p:spPr>
          <a:xfrm>
            <a:off x="1129990" y="600381"/>
            <a:ext cx="10241280" cy="528197"/>
          </a:xfrm>
        </p:spPr>
        <p:txBody>
          <a:bodyPr/>
          <a:lstStyle/>
          <a:p>
            <a:r>
              <a:rPr lang="tr-TR" sz="3200" dirty="0"/>
              <a:t>Agile (ÇEVİK) </a:t>
            </a:r>
            <a:r>
              <a:rPr lang="tr-TR" sz="3200" dirty="0" err="1"/>
              <a:t>yAZILIM</a:t>
            </a:r>
            <a:r>
              <a:rPr lang="tr-TR" sz="3200" dirty="0"/>
              <a:t> </a:t>
            </a:r>
            <a:r>
              <a:rPr lang="tr-TR" sz="3200" dirty="0" err="1"/>
              <a:t>gELİŞTİRME</a:t>
            </a:r>
            <a:endParaRPr lang="tr-TR" sz="3200" dirty="0"/>
          </a:p>
        </p:txBody>
      </p:sp>
      <p:sp>
        <p:nvSpPr>
          <p:cNvPr id="3" name="İçerik Yer Tutucusu 2">
            <a:extLst>
              <a:ext uri="{FF2B5EF4-FFF2-40B4-BE49-F238E27FC236}">
                <a16:creationId xmlns:a16="http://schemas.microsoft.com/office/drawing/2014/main" id="{D00C7621-B439-1C27-3C9D-8838F14390C9}"/>
              </a:ext>
            </a:extLst>
          </p:cNvPr>
          <p:cNvSpPr>
            <a:spLocks noGrp="1"/>
          </p:cNvSpPr>
          <p:nvPr>
            <p:ph idx="1"/>
          </p:nvPr>
        </p:nvSpPr>
        <p:spPr>
          <a:xfrm>
            <a:off x="1129990" y="1452484"/>
            <a:ext cx="10241280" cy="3959352"/>
          </a:xfrm>
        </p:spPr>
        <p:txBody>
          <a:bodyPr vert="horz" lIns="0" tIns="0" rIns="0" bIns="0" rtlCol="0" anchor="t">
            <a:normAutofit/>
          </a:bodyPr>
          <a:lstStyle/>
          <a:p>
            <a:r>
              <a:rPr lang="tr-TR" dirty="0">
                <a:ea typeface="+mn-lt"/>
                <a:cs typeface="+mn-lt"/>
              </a:rPr>
              <a:t>Çevik metotlar, yazılımın tanımlanma, geliştirim ve teslim süreçleri için </a:t>
            </a:r>
            <a:r>
              <a:rPr lang="tr-TR" b="1" dirty="0">
                <a:ea typeface="+mn-lt"/>
                <a:cs typeface="+mn-lt"/>
              </a:rPr>
              <a:t>artımlı yaklaşım</a:t>
            </a:r>
            <a:r>
              <a:rPr lang="tr-TR" dirty="0">
                <a:ea typeface="+mn-lt"/>
                <a:cs typeface="+mn-lt"/>
              </a:rPr>
              <a:t> üzerine geliştirilmiştir.</a:t>
            </a:r>
          </a:p>
          <a:p>
            <a:r>
              <a:rPr lang="tr-TR" dirty="0">
                <a:ea typeface="+mn-lt"/>
                <a:cs typeface="+mn-lt"/>
              </a:rPr>
              <a:t> Müşteriye hızlıca çalışan bir program teslim etmek ve yeni gereksinimleri müşteriden almak hedeflenir.</a:t>
            </a:r>
          </a:p>
          <a:p>
            <a:r>
              <a:rPr lang="tr-TR" dirty="0">
                <a:ea typeface="+mn-lt"/>
                <a:cs typeface="+mn-lt"/>
              </a:rPr>
              <a:t> Hiçbir zaman kullanılmayacak olan belgelerden ve uzun dönemde belirsiz olan işlerden kaçınılır.</a:t>
            </a:r>
          </a:p>
          <a:p>
            <a:r>
              <a:rPr lang="tr-TR" dirty="0">
                <a:ea typeface="+mn-lt"/>
                <a:cs typeface="+mn-lt"/>
              </a:rPr>
              <a:t> Çevik metotların altında yatan felsefe bu metotların geliştiricileri tarafından </a:t>
            </a:r>
            <a:r>
              <a:rPr lang="tr-TR" b="1" dirty="0">
                <a:ea typeface="+mn-lt"/>
                <a:cs typeface="+mn-lt"/>
              </a:rPr>
              <a:t>çevik yazılım manifestosunda</a:t>
            </a:r>
            <a:r>
              <a:rPr lang="tr-TR" dirty="0">
                <a:ea typeface="+mn-lt"/>
                <a:cs typeface="+mn-lt"/>
              </a:rPr>
              <a:t> ortaya konmuştur. </a:t>
            </a:r>
            <a:endParaRPr lang="tr-TR" dirty="0"/>
          </a:p>
        </p:txBody>
      </p:sp>
      <p:sp>
        <p:nvSpPr>
          <p:cNvPr id="5" name="Metin kutusu 4">
            <a:extLst>
              <a:ext uri="{FF2B5EF4-FFF2-40B4-BE49-F238E27FC236}">
                <a16:creationId xmlns:a16="http://schemas.microsoft.com/office/drawing/2014/main" id="{9310973B-BB27-8CCE-3B02-A00633644D24}"/>
              </a:ext>
            </a:extLst>
          </p:cNvPr>
          <p:cNvSpPr txBox="1"/>
          <p:nvPr/>
        </p:nvSpPr>
        <p:spPr>
          <a:xfrm>
            <a:off x="11522926" y="6467707"/>
            <a:ext cx="6690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solidFill>
                  <a:schemeClr val="bg1"/>
                </a:solidFill>
              </a:rPr>
              <a:t>8/26</a:t>
            </a:r>
          </a:p>
        </p:txBody>
      </p:sp>
    </p:spTree>
    <p:extLst>
      <p:ext uri="{BB962C8B-B14F-4D97-AF65-F5344CB8AC3E}">
        <p14:creationId xmlns:p14="http://schemas.microsoft.com/office/powerpoint/2010/main" val="2182271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E194B5-A83F-CA5E-FBD9-57206FAE4579}"/>
              </a:ext>
            </a:extLst>
          </p:cNvPr>
          <p:cNvSpPr>
            <a:spLocks noGrp="1"/>
          </p:cNvSpPr>
          <p:nvPr>
            <p:ph type="title"/>
          </p:nvPr>
        </p:nvSpPr>
        <p:spPr>
          <a:xfrm>
            <a:off x="1371600" y="814113"/>
            <a:ext cx="10241280" cy="639708"/>
          </a:xfrm>
        </p:spPr>
        <p:txBody>
          <a:bodyPr>
            <a:normAutofit/>
          </a:bodyPr>
          <a:lstStyle/>
          <a:p>
            <a:r>
              <a:rPr lang="tr-TR" dirty="0">
                <a:ea typeface="+mj-lt"/>
                <a:cs typeface="+mj-lt"/>
              </a:rPr>
              <a:t>Agile Manifesto</a:t>
            </a:r>
            <a:endParaRPr lang="tr-TR" dirty="0"/>
          </a:p>
        </p:txBody>
      </p:sp>
      <p:sp>
        <p:nvSpPr>
          <p:cNvPr id="3" name="İçerik Yer Tutucusu 2">
            <a:extLst>
              <a:ext uri="{FF2B5EF4-FFF2-40B4-BE49-F238E27FC236}">
                <a16:creationId xmlns:a16="http://schemas.microsoft.com/office/drawing/2014/main" id="{F6EA6068-669F-7C14-0BBF-1B6CD42A5D52}"/>
              </a:ext>
            </a:extLst>
          </p:cNvPr>
          <p:cNvSpPr>
            <a:spLocks noGrp="1"/>
          </p:cNvSpPr>
          <p:nvPr>
            <p:ph idx="1"/>
          </p:nvPr>
        </p:nvSpPr>
        <p:spPr>
          <a:xfrm>
            <a:off x="1371600" y="1954288"/>
            <a:ext cx="10241280" cy="3959352"/>
          </a:xfrm>
        </p:spPr>
        <p:txBody>
          <a:bodyPr vert="horz" lIns="0" tIns="0" rIns="0" bIns="0" rtlCol="0" anchor="t">
            <a:normAutofit/>
          </a:bodyPr>
          <a:lstStyle/>
          <a:p>
            <a:pPr marL="0" indent="0">
              <a:buNone/>
            </a:pPr>
            <a:r>
              <a:rPr lang="tr-TR" b="1" dirty="0">
                <a:ea typeface="+mn-lt"/>
                <a:cs typeface="+mn-lt"/>
              </a:rPr>
              <a:t>4 ana maddeye göre:</a:t>
            </a:r>
            <a:endParaRPr lang="tr-TR" dirty="0"/>
          </a:p>
          <a:p>
            <a:pPr marL="0" indent="0">
              <a:buNone/>
            </a:pPr>
            <a:r>
              <a:rPr lang="tr-TR" b="1" dirty="0">
                <a:ea typeface="+mn-lt"/>
                <a:cs typeface="+mn-lt"/>
              </a:rPr>
              <a:t>   1-</a:t>
            </a:r>
            <a:r>
              <a:rPr lang="tr-TR" dirty="0">
                <a:ea typeface="+mn-lt"/>
                <a:cs typeface="+mn-lt"/>
              </a:rPr>
              <a:t> Süreçler ve araçlar değil; bireyler ve etkileşimler,</a:t>
            </a:r>
            <a:endParaRPr lang="tr-TR" dirty="0"/>
          </a:p>
          <a:p>
            <a:pPr marL="0" indent="0">
              <a:buNone/>
            </a:pPr>
            <a:r>
              <a:rPr lang="tr-TR" b="1" dirty="0">
                <a:ea typeface="+mn-lt"/>
                <a:cs typeface="+mn-lt"/>
              </a:rPr>
              <a:t>   2-</a:t>
            </a:r>
            <a:r>
              <a:rPr lang="tr-TR" dirty="0">
                <a:ea typeface="+mn-lt"/>
                <a:cs typeface="+mn-lt"/>
              </a:rPr>
              <a:t>Kapsamlı dokümantasyon değil; çalışan yazılım,</a:t>
            </a:r>
            <a:endParaRPr lang="tr-TR" dirty="0"/>
          </a:p>
          <a:p>
            <a:pPr marL="0" indent="0">
              <a:buNone/>
            </a:pPr>
            <a:r>
              <a:rPr lang="tr-TR" b="1" dirty="0">
                <a:ea typeface="+mn-lt"/>
                <a:cs typeface="+mn-lt"/>
              </a:rPr>
              <a:t>   3-</a:t>
            </a:r>
            <a:r>
              <a:rPr lang="tr-TR" dirty="0">
                <a:ea typeface="+mn-lt"/>
                <a:cs typeface="+mn-lt"/>
              </a:rPr>
              <a:t>Kontrat görüşmesi değil; müşteri ile işbirliği,</a:t>
            </a:r>
            <a:endParaRPr lang="tr-TR" dirty="0"/>
          </a:p>
          <a:p>
            <a:pPr marL="0" indent="0">
              <a:buNone/>
            </a:pPr>
            <a:r>
              <a:rPr lang="tr-TR" b="1" dirty="0">
                <a:ea typeface="+mn-lt"/>
                <a:cs typeface="+mn-lt"/>
              </a:rPr>
              <a:t>   4-</a:t>
            </a:r>
            <a:r>
              <a:rPr lang="tr-TR" dirty="0">
                <a:ea typeface="+mn-lt"/>
                <a:cs typeface="+mn-lt"/>
              </a:rPr>
              <a:t>Planı takip etmektense değişikliklere yanıt vermek her zaman önce gelir.</a:t>
            </a:r>
            <a:endParaRPr lang="tr-TR" dirty="0"/>
          </a:p>
          <a:p>
            <a:endParaRPr lang="tr-TR" dirty="0"/>
          </a:p>
        </p:txBody>
      </p:sp>
      <p:sp>
        <p:nvSpPr>
          <p:cNvPr id="5" name="Metin kutusu 4">
            <a:extLst>
              <a:ext uri="{FF2B5EF4-FFF2-40B4-BE49-F238E27FC236}">
                <a16:creationId xmlns:a16="http://schemas.microsoft.com/office/drawing/2014/main" id="{15AD8355-387B-E7E0-4B1D-C5D30FB428E7}"/>
              </a:ext>
            </a:extLst>
          </p:cNvPr>
          <p:cNvSpPr txBox="1"/>
          <p:nvPr/>
        </p:nvSpPr>
        <p:spPr>
          <a:xfrm>
            <a:off x="11522926" y="6467707"/>
            <a:ext cx="6690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400" b="1" i="1" dirty="0">
                <a:solidFill>
                  <a:schemeClr val="bg1"/>
                </a:solidFill>
              </a:rPr>
              <a:t>9/26</a:t>
            </a:r>
          </a:p>
        </p:txBody>
      </p:sp>
    </p:spTree>
    <p:extLst>
      <p:ext uri="{BB962C8B-B14F-4D97-AF65-F5344CB8AC3E}">
        <p14:creationId xmlns:p14="http://schemas.microsoft.com/office/powerpoint/2010/main" val="1501061455"/>
      </p:ext>
    </p:extLst>
  </p:cSld>
  <p:clrMapOvr>
    <a:masterClrMapping/>
  </p:clrMapOvr>
</p:sld>
</file>

<file path=ppt/theme/theme1.xml><?xml version="1.0" encoding="utf-8"?>
<a:theme xmlns:a="http://schemas.openxmlformats.org/drawingml/2006/main" name="GradientRiseVTI">
  <a:themeElements>
    <a:clrScheme name="AnalogousFromLightSeedRightStep">
      <a:dk1>
        <a:srgbClr val="000000"/>
      </a:dk1>
      <a:lt1>
        <a:srgbClr val="FFFFFF"/>
      </a:lt1>
      <a:dk2>
        <a:srgbClr val="412E24"/>
      </a:dk2>
      <a:lt2>
        <a:srgbClr val="E8E7E2"/>
      </a:lt2>
      <a:accent1>
        <a:srgbClr val="96A2C6"/>
      </a:accent1>
      <a:accent2>
        <a:srgbClr val="897FBA"/>
      </a:accent2>
      <a:accent3>
        <a:srgbClr val="B296C6"/>
      </a:accent3>
      <a:accent4>
        <a:srgbClr val="BA7FBA"/>
      </a:accent4>
      <a:accent5>
        <a:srgbClr val="C696B2"/>
      </a:accent5>
      <a:accent6>
        <a:srgbClr val="BA7F89"/>
      </a:accent6>
      <a:hlink>
        <a:srgbClr val="908257"/>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Geniş ekran</PresentationFormat>
  <Paragraphs>0</Paragraphs>
  <Slides>26</Slides>
  <Notes>0</Notes>
  <HiddenSlides>0</HiddenSlides>
  <MMClips>0</MMClips>
  <ScaleCrop>false</ScaleCrop>
  <HeadingPairs>
    <vt:vector size="4" baseType="variant">
      <vt:variant>
        <vt:lpstr>Tema</vt:lpstr>
      </vt:variant>
      <vt:variant>
        <vt:i4>1</vt:i4>
      </vt:variant>
      <vt:variant>
        <vt:lpstr>Slayt Başlıkları</vt:lpstr>
      </vt:variant>
      <vt:variant>
        <vt:i4>26</vt:i4>
      </vt:variant>
    </vt:vector>
  </HeadingPairs>
  <TitlesOfParts>
    <vt:vector size="27" baseType="lpstr">
      <vt:lpstr>GradientRiseVTI</vt:lpstr>
      <vt:lpstr>Yazılım Geliştirme Modelleri</vt:lpstr>
      <vt:lpstr>Yazılım Geliştirme Modelleri</vt:lpstr>
      <vt:lpstr>Modeller</vt:lpstr>
      <vt:lpstr>Şelale(Waterfall) modeli</vt:lpstr>
      <vt:lpstr>PowerPoint Sunusu</vt:lpstr>
      <vt:lpstr>ŞELALE MODELİ öZELLİKLERİ</vt:lpstr>
      <vt:lpstr>Modelin Getirdiği Problemler</vt:lpstr>
      <vt:lpstr>Agile (ÇEVİK) yAZILIM gELİŞTİRME</vt:lpstr>
      <vt:lpstr>Agile Manifesto</vt:lpstr>
      <vt:lpstr>PowerPoint Sunusu</vt:lpstr>
      <vt:lpstr>PowerPoint Sunusu</vt:lpstr>
      <vt:lpstr>Ekstrem Programlama (XP)</vt:lpstr>
      <vt:lpstr>Çiftler Halinde Programlama (Pair Programming)</vt:lpstr>
      <vt:lpstr>Yararları</vt:lpstr>
      <vt:lpstr>Eşleşmeler</vt:lpstr>
      <vt:lpstr>Hikaye Kartları </vt:lpstr>
      <vt:lpstr>PowerPoint Sunusu</vt:lpstr>
      <vt:lpstr>PowerPoint Sunusu</vt:lpstr>
      <vt:lpstr>Scrum</vt:lpstr>
      <vt:lpstr>Fazlar</vt:lpstr>
      <vt:lpstr>PowerPoint Sunusu</vt:lpstr>
      <vt:lpstr>Önemli Noktalar</vt:lpstr>
      <vt:lpstr>Code &amp; Fix Model</vt:lpstr>
      <vt:lpstr>V Modeli </vt:lpstr>
      <vt:lpstr>Kaynakça</vt:lpstr>
      <vt:lpstr> TEŞEKKÜR EDERİM...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lastModifiedBy/>
  <cp:revision>367</cp:revision>
  <dcterms:created xsi:type="dcterms:W3CDTF">2022-11-27T10:31:48Z</dcterms:created>
  <dcterms:modified xsi:type="dcterms:W3CDTF">2022-11-28T12:51:09Z</dcterms:modified>
</cp:coreProperties>
</file>